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354" r:id="rId3"/>
    <p:sldId id="370" r:id="rId4"/>
    <p:sldId id="355" r:id="rId5"/>
    <p:sldId id="383" r:id="rId6"/>
    <p:sldId id="315" r:id="rId7"/>
    <p:sldId id="356" r:id="rId8"/>
    <p:sldId id="319" r:id="rId9"/>
    <p:sldId id="303" r:id="rId10"/>
    <p:sldId id="381" r:id="rId11"/>
    <p:sldId id="320" r:id="rId12"/>
    <p:sldId id="304" r:id="rId13"/>
    <p:sldId id="318" r:id="rId14"/>
    <p:sldId id="374" r:id="rId15"/>
    <p:sldId id="375" r:id="rId16"/>
    <p:sldId id="389" r:id="rId17"/>
    <p:sldId id="305" r:id="rId18"/>
    <p:sldId id="316" r:id="rId19"/>
    <p:sldId id="390" r:id="rId20"/>
    <p:sldId id="351" r:id="rId21"/>
    <p:sldId id="350" r:id="rId22"/>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56">
          <p15:clr>
            <a:srgbClr val="A4A3A4"/>
          </p15:clr>
        </p15:guide>
        <p15:guide id="2" pos="216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800080"/>
    <a:srgbClr val="9900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84" autoAdjust="0"/>
    <p:restoredTop sz="75943" autoAdjust="0"/>
  </p:normalViewPr>
  <p:slideViewPr>
    <p:cSldViewPr snapToGrid="0">
      <p:cViewPr varScale="1">
        <p:scale>
          <a:sx n="80" d="100"/>
          <a:sy n="80" d="100"/>
        </p:scale>
        <p:origin x="120" y="19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2366"/>
    </p:cViewPr>
  </p:sorterViewPr>
  <p:notesViewPr>
    <p:cSldViewPr snapToGrid="0">
      <p:cViewPr varScale="1">
        <p:scale>
          <a:sx n="99" d="100"/>
          <a:sy n="99" d="100"/>
        </p:scale>
        <p:origin x="2176" y="192"/>
      </p:cViewPr>
      <p:guideLst>
        <p:guide orient="horz" pos="3156"/>
        <p:guide pos="216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86890C5A-1330-4FE7-904C-BD0F873C1837}" type="datetimeFigureOut">
              <a:rPr lang="en-GB" smtClean="0"/>
              <a:t>01/02/2020</a:t>
            </a:fld>
            <a:endParaRPr lang="en-GB"/>
          </a:p>
        </p:txBody>
      </p:sp>
      <p:sp>
        <p:nvSpPr>
          <p:cNvPr id="4" name="Slide Image Placeholder 3"/>
          <p:cNvSpPr>
            <a:spLocks noGrp="1" noRot="1" noChangeAspect="1"/>
          </p:cNvSpPr>
          <p:nvPr>
            <p:ph type="sldImg" idx="2"/>
          </p:nvPr>
        </p:nvSpPr>
        <p:spPr>
          <a:xfrm>
            <a:off x="439738" y="503238"/>
            <a:ext cx="6008687" cy="3381375"/>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3995436"/>
            <a:ext cx="5510530" cy="5365300"/>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C18CCC35-3FF5-42E6-8C96-B0F7435C8FF1}" type="slidenum">
              <a:rPr lang="en-GB" smtClean="0"/>
              <a:t>‹#›</a:t>
            </a:fld>
            <a:endParaRPr lang="en-GB" dirty="0"/>
          </a:p>
        </p:txBody>
      </p:sp>
    </p:spTree>
    <p:extLst>
      <p:ext uri="{BB962C8B-B14F-4D97-AF65-F5344CB8AC3E}">
        <p14:creationId xmlns:p14="http://schemas.microsoft.com/office/powerpoint/2010/main" val="3776123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492125"/>
            <a:ext cx="6008687" cy="3381375"/>
          </a:xfrm>
        </p:spPr>
      </p:sp>
      <p:sp>
        <p:nvSpPr>
          <p:cNvPr id="3" name="Notes Placeholder 2"/>
          <p:cNvSpPr>
            <a:spLocks noGrp="1"/>
          </p:cNvSpPr>
          <p:nvPr>
            <p:ph type="body" idx="1"/>
          </p:nvPr>
        </p:nvSpPr>
        <p:spPr/>
        <p:txBody>
          <a:bodyPr/>
          <a:lstStyle/>
          <a:p>
            <a:r>
              <a:rPr lang="en-GB" dirty="0"/>
              <a:t>Defining settlement boundaries is not ‘Rocket science’. </a:t>
            </a:r>
          </a:p>
          <a:p>
            <a:endParaRPr lang="en-GB" dirty="0"/>
          </a:p>
          <a:p>
            <a:r>
              <a:rPr lang="en-GB" dirty="0"/>
              <a:t>Many of the Steering Groups I have worked were able to undertake this task successfully to achieve what they wanted.</a:t>
            </a:r>
          </a:p>
          <a:p>
            <a:endParaRPr lang="en-GB" dirty="0"/>
          </a:p>
          <a:p>
            <a:r>
              <a:rPr lang="en-GB" dirty="0"/>
              <a:t>I have based this presentation to you upon examples and Herefordshire Council’s advice.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All the following examples are from Parishes  we have worked with.</a:t>
            </a:r>
          </a:p>
          <a:p>
            <a:endParaRPr lang="en-GB" dirty="0"/>
          </a:p>
        </p:txBody>
      </p:sp>
      <p:sp>
        <p:nvSpPr>
          <p:cNvPr id="4" name="Slide Number Placeholder 3"/>
          <p:cNvSpPr>
            <a:spLocks noGrp="1"/>
          </p:cNvSpPr>
          <p:nvPr>
            <p:ph type="sldNum" sz="quarter" idx="10"/>
          </p:nvPr>
        </p:nvSpPr>
        <p:spPr/>
        <p:txBody>
          <a:bodyPr/>
          <a:lstStyle/>
          <a:p>
            <a:fld id="{C18CCC35-3FF5-42E6-8C96-B0F7435C8FF1}" type="slidenum">
              <a:rPr lang="en-GB" smtClean="0"/>
              <a:t>1</a:t>
            </a:fld>
            <a:endParaRPr lang="en-GB" dirty="0"/>
          </a:p>
        </p:txBody>
      </p:sp>
    </p:spTree>
    <p:extLst>
      <p:ext uri="{BB962C8B-B14F-4D97-AF65-F5344CB8AC3E}">
        <p14:creationId xmlns:p14="http://schemas.microsoft.com/office/powerpoint/2010/main" val="1830055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Areas that might e developed within the settlement boundary include allocated sites and small plots that would not normally be allocated but come forward as windfalls.</a:t>
            </a:r>
          </a:p>
          <a:p>
            <a:endParaRPr lang="en-GB" dirty="0"/>
          </a:p>
          <a:p>
            <a:r>
              <a:rPr lang="en-GB" dirty="0"/>
              <a:t>If have areas do not want to see developed – then need to exclude through some mechanism – here LGS/Open space</a:t>
            </a:r>
          </a:p>
        </p:txBody>
      </p:sp>
      <p:sp>
        <p:nvSpPr>
          <p:cNvPr id="4" name="Slide Number Placeholder 3"/>
          <p:cNvSpPr>
            <a:spLocks noGrp="1"/>
          </p:cNvSpPr>
          <p:nvPr>
            <p:ph type="sldNum" sz="quarter" idx="10"/>
          </p:nvPr>
        </p:nvSpPr>
        <p:spPr/>
        <p:txBody>
          <a:bodyPr/>
          <a:lstStyle/>
          <a:p>
            <a:fld id="{C18CCC35-3FF5-42E6-8C96-B0F7435C8FF1}" type="slidenum">
              <a:rPr lang="en-GB" smtClean="0"/>
              <a:t>10</a:t>
            </a:fld>
            <a:endParaRPr lang="en-GB" dirty="0"/>
          </a:p>
        </p:txBody>
      </p:sp>
    </p:spTree>
    <p:extLst>
      <p:ext uri="{BB962C8B-B14F-4D97-AF65-F5344CB8AC3E}">
        <p14:creationId xmlns:p14="http://schemas.microsoft.com/office/powerpoint/2010/main" val="3677780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Both included and excluded.</a:t>
            </a:r>
          </a:p>
          <a:p>
            <a:endParaRPr lang="en-GB" dirty="0"/>
          </a:p>
          <a:p>
            <a:r>
              <a:rPr lang="en-GB" b="1" dirty="0"/>
              <a:t>Note</a:t>
            </a:r>
            <a:r>
              <a:rPr lang="en-GB" dirty="0"/>
              <a:t> also one site within and one site outside the Settlement Boundary – reason and examiners response.</a:t>
            </a:r>
          </a:p>
          <a:p>
            <a:endParaRPr lang="en-GB" dirty="0"/>
          </a:p>
          <a:p>
            <a:r>
              <a:rPr lang="en-GB" dirty="0"/>
              <a:t>Examiners response also to local green space.</a:t>
            </a:r>
          </a:p>
        </p:txBody>
      </p:sp>
      <p:sp>
        <p:nvSpPr>
          <p:cNvPr id="4" name="Slide Number Placeholder 3"/>
          <p:cNvSpPr>
            <a:spLocks noGrp="1"/>
          </p:cNvSpPr>
          <p:nvPr>
            <p:ph type="sldNum" sz="quarter" idx="10"/>
          </p:nvPr>
        </p:nvSpPr>
        <p:spPr/>
        <p:txBody>
          <a:bodyPr/>
          <a:lstStyle/>
          <a:p>
            <a:fld id="{C18CCC35-3FF5-42E6-8C96-B0F7435C8FF1}" type="slidenum">
              <a:rPr lang="en-GB" smtClean="0"/>
              <a:t>11</a:t>
            </a:fld>
            <a:endParaRPr lang="en-GB" dirty="0"/>
          </a:p>
        </p:txBody>
      </p:sp>
    </p:spTree>
    <p:extLst>
      <p:ext uri="{BB962C8B-B14F-4D97-AF65-F5344CB8AC3E}">
        <p14:creationId xmlns:p14="http://schemas.microsoft.com/office/powerpoint/2010/main" val="180719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the brown site is one that has been granted planning permission and considered to be a commitment to remain as such.</a:t>
            </a:r>
          </a:p>
          <a:p>
            <a:endParaRPr lang="en-GB" dirty="0"/>
          </a:p>
          <a:p>
            <a:r>
              <a:rPr lang="en-GB" b="1" dirty="0"/>
              <a:t>ALSO grey area </a:t>
            </a:r>
            <a:r>
              <a:rPr lang="en-GB" dirty="0"/>
              <a:t>– note the site at the western end – this has been built but left outside of the settlement boundary – it is an exception housing site (not normally granted planning permission but only here for affordable housing).  </a:t>
            </a:r>
          </a:p>
        </p:txBody>
      </p:sp>
      <p:sp>
        <p:nvSpPr>
          <p:cNvPr id="4" name="Slide Number Placeholder 3"/>
          <p:cNvSpPr>
            <a:spLocks noGrp="1"/>
          </p:cNvSpPr>
          <p:nvPr>
            <p:ph type="sldNum" sz="quarter" idx="10"/>
          </p:nvPr>
        </p:nvSpPr>
        <p:spPr/>
        <p:txBody>
          <a:bodyPr/>
          <a:lstStyle/>
          <a:p>
            <a:fld id="{C18CCC35-3FF5-42E6-8C96-B0F7435C8FF1}" type="slidenum">
              <a:rPr lang="en-GB" smtClean="0"/>
              <a:t>12</a:t>
            </a:fld>
            <a:endParaRPr lang="en-GB" dirty="0"/>
          </a:p>
        </p:txBody>
      </p:sp>
    </p:spTree>
    <p:extLst>
      <p:ext uri="{BB962C8B-B14F-4D97-AF65-F5344CB8AC3E}">
        <p14:creationId xmlns:p14="http://schemas.microsoft.com/office/powerpoint/2010/main" val="1155086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terms of choice of site – a key criterion was enhancing</a:t>
            </a:r>
            <a:r>
              <a:rPr lang="en-GB" baseline="0" dirty="0"/>
              <a:t> the approach into the village from the east where a row of council houses detracted from the view across to the church which sits above the village. This proved to be the difference between a number of sites – given significant weight by the Steering group compared to other issues.</a:t>
            </a:r>
          </a:p>
          <a:p>
            <a:endParaRPr lang="en-GB" baseline="0" dirty="0"/>
          </a:p>
          <a:p>
            <a:r>
              <a:rPr lang="en-GB" baseline="0" dirty="0"/>
              <a:t>Weston – first adopted NP; </a:t>
            </a:r>
          </a:p>
          <a:p>
            <a:endParaRPr lang="en-GB" baseline="0" dirty="0"/>
          </a:p>
          <a:p>
            <a:r>
              <a:rPr lang="en-GB" baseline="0" dirty="0"/>
              <a:t>Incidentally Call for sites – 25; Stage 1 assessment – 15 rejected;  Stage 2 – 3 further rejected; 25 criteria (8 Stage 1; 17 Stage 2); 7 assessed in detail.</a:t>
            </a:r>
            <a:endParaRPr lang="en-GB" dirty="0"/>
          </a:p>
        </p:txBody>
      </p:sp>
      <p:sp>
        <p:nvSpPr>
          <p:cNvPr id="4" name="Slide Number Placeholder 3"/>
          <p:cNvSpPr>
            <a:spLocks noGrp="1"/>
          </p:cNvSpPr>
          <p:nvPr>
            <p:ph type="sldNum" sz="quarter" idx="10"/>
          </p:nvPr>
        </p:nvSpPr>
        <p:spPr/>
        <p:txBody>
          <a:bodyPr/>
          <a:lstStyle/>
          <a:p>
            <a:fld id="{C18CCC35-3FF5-42E6-8C96-B0F7435C8FF1}" type="slidenum">
              <a:rPr lang="en-GB" smtClean="0"/>
              <a:t>13</a:t>
            </a:fld>
            <a:endParaRPr lang="en-GB" dirty="0"/>
          </a:p>
        </p:txBody>
      </p:sp>
    </p:spTree>
    <p:extLst>
      <p:ext uri="{BB962C8B-B14F-4D97-AF65-F5344CB8AC3E}">
        <p14:creationId xmlns:p14="http://schemas.microsoft.com/office/powerpoint/2010/main" val="4005056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Said would cover </a:t>
            </a:r>
            <a:r>
              <a:rPr lang="en-GB" dirty="0" err="1"/>
              <a:t>theselater</a:t>
            </a:r>
            <a:endParaRPr lang="en-GB" dirty="0"/>
          </a:p>
          <a:p>
            <a:endParaRPr lang="en-GB" dirty="0"/>
          </a:p>
          <a:p>
            <a:r>
              <a:rPr lang="en-GB" dirty="0"/>
              <a:t>Not much difference between these two – stop lines quite an old form.</a:t>
            </a:r>
          </a:p>
        </p:txBody>
      </p:sp>
      <p:sp>
        <p:nvSpPr>
          <p:cNvPr id="4" name="Slide Number Placeholder 3"/>
          <p:cNvSpPr>
            <a:spLocks noGrp="1"/>
          </p:cNvSpPr>
          <p:nvPr>
            <p:ph type="sldNum" sz="quarter" idx="10"/>
          </p:nvPr>
        </p:nvSpPr>
        <p:spPr/>
        <p:txBody>
          <a:bodyPr/>
          <a:lstStyle/>
          <a:p>
            <a:fld id="{C18CCC35-3FF5-42E6-8C96-B0F7435C8FF1}" type="slidenum">
              <a:rPr lang="en-GB" smtClean="0"/>
              <a:t>14</a:t>
            </a:fld>
            <a:endParaRPr lang="en-GB" dirty="0"/>
          </a:p>
        </p:txBody>
      </p:sp>
    </p:spTree>
    <p:extLst>
      <p:ext uri="{BB962C8B-B14F-4D97-AF65-F5344CB8AC3E}">
        <p14:creationId xmlns:p14="http://schemas.microsoft.com/office/powerpoint/2010/main" val="3492399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Brampton Bryan – particular local circumstances; very attractive village that should be a conservation area – but an estate village</a:t>
            </a:r>
          </a:p>
          <a:p>
            <a:endParaRPr lang="en-GB" dirty="0"/>
          </a:p>
          <a:p>
            <a:r>
              <a:rPr lang="en-GB" dirty="0"/>
              <a:t>If area shown was a developable site – then might have been an allocation</a:t>
            </a:r>
          </a:p>
        </p:txBody>
      </p:sp>
      <p:sp>
        <p:nvSpPr>
          <p:cNvPr id="4" name="Slide Number Placeholder 3"/>
          <p:cNvSpPr>
            <a:spLocks noGrp="1"/>
          </p:cNvSpPr>
          <p:nvPr>
            <p:ph type="sldNum" sz="quarter" idx="10"/>
          </p:nvPr>
        </p:nvSpPr>
        <p:spPr/>
        <p:txBody>
          <a:bodyPr/>
          <a:lstStyle/>
          <a:p>
            <a:fld id="{C18CCC35-3FF5-42E6-8C96-B0F7435C8FF1}" type="slidenum">
              <a:rPr lang="en-GB" smtClean="0"/>
              <a:t>15</a:t>
            </a:fld>
            <a:endParaRPr lang="en-GB" dirty="0"/>
          </a:p>
        </p:txBody>
      </p:sp>
    </p:spTree>
    <p:extLst>
      <p:ext uri="{BB962C8B-B14F-4D97-AF65-F5344CB8AC3E}">
        <p14:creationId xmlns:p14="http://schemas.microsoft.com/office/powerpoint/2010/main" val="3912600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Said would cover </a:t>
            </a:r>
            <a:r>
              <a:rPr lang="en-GB" dirty="0" err="1"/>
              <a:t>theselater</a:t>
            </a:r>
            <a:endParaRPr lang="en-GB" dirty="0"/>
          </a:p>
          <a:p>
            <a:endParaRPr lang="en-GB" dirty="0"/>
          </a:p>
          <a:p>
            <a:r>
              <a:rPr lang="en-GB" dirty="0"/>
              <a:t>Not much difference between these two – stop lines quite an old form.</a:t>
            </a:r>
          </a:p>
        </p:txBody>
      </p:sp>
      <p:sp>
        <p:nvSpPr>
          <p:cNvPr id="4" name="Slide Number Placeholder 3"/>
          <p:cNvSpPr>
            <a:spLocks noGrp="1"/>
          </p:cNvSpPr>
          <p:nvPr>
            <p:ph type="sldNum" sz="quarter" idx="10"/>
          </p:nvPr>
        </p:nvSpPr>
        <p:spPr/>
        <p:txBody>
          <a:bodyPr/>
          <a:lstStyle/>
          <a:p>
            <a:fld id="{C18CCC35-3FF5-42E6-8C96-B0F7435C8FF1}" type="slidenum">
              <a:rPr lang="en-GB" smtClean="0"/>
              <a:t>16</a:t>
            </a:fld>
            <a:endParaRPr lang="en-GB" dirty="0"/>
          </a:p>
        </p:txBody>
      </p:sp>
    </p:spTree>
    <p:extLst>
      <p:ext uri="{BB962C8B-B14F-4D97-AF65-F5344CB8AC3E}">
        <p14:creationId xmlns:p14="http://schemas.microsoft.com/office/powerpoint/2010/main" val="2463949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Other issues – you identified following the consultation event and formed criteria that were used in</a:t>
            </a:r>
            <a:r>
              <a:rPr lang="en-GB" baseline="0" dirty="0"/>
              <a:t> the site assessment for those sites submitted in the call for sites: </a:t>
            </a:r>
          </a:p>
          <a:p>
            <a:endParaRPr lang="en-GB" baseline="0" dirty="0"/>
          </a:p>
          <a:p>
            <a:r>
              <a:rPr lang="en-GB" baseline="0" dirty="0"/>
              <a:t>You may also wish to take these into account in assessing settlement boundaries.</a:t>
            </a:r>
          </a:p>
          <a:p>
            <a:endParaRPr lang="en-GB" baseline="0" dirty="0"/>
          </a:p>
          <a:p>
            <a:r>
              <a:rPr lang="en-GB" baseline="0" dirty="0"/>
              <a:t>They included:</a:t>
            </a:r>
          </a:p>
          <a:p>
            <a:pPr marL="171450" indent="-171450">
              <a:buFont typeface="Arial" panose="020B0604020202020204" pitchFamily="34" charset="0"/>
              <a:buChar char="•"/>
            </a:pPr>
            <a:r>
              <a:rPr lang="en-GB" baseline="0" dirty="0"/>
              <a:t>Availability – important only if needed to show the level of provision is just close to the </a:t>
            </a:r>
            <a:r>
              <a:rPr lang="en-GB" baseline="0" dirty="0" err="1"/>
              <a:t>targfet</a:t>
            </a:r>
            <a:r>
              <a:rPr lang="en-GB" baseline="0" dirty="0"/>
              <a:t>;</a:t>
            </a:r>
          </a:p>
          <a:p>
            <a:pPr marL="171450" indent="-171450">
              <a:buFont typeface="Arial" panose="020B0604020202020204" pitchFamily="34" charset="0"/>
              <a:buChar char="•"/>
            </a:pPr>
            <a:r>
              <a:rPr lang="en-GB" baseline="0" dirty="0"/>
              <a:t>Achievability – as above</a:t>
            </a:r>
          </a:p>
          <a:p>
            <a:pPr marL="171450" indent="-171450">
              <a:buFont typeface="Arial" panose="020B0604020202020204" pitchFamily="34" charset="0"/>
              <a:buChar char="•"/>
            </a:pPr>
            <a:r>
              <a:rPr lang="en-GB" baseline="0" dirty="0"/>
              <a:t>Suitability – range of criteria used especially for these</a:t>
            </a:r>
            <a:endParaRPr lang="en-GB" dirty="0"/>
          </a:p>
        </p:txBody>
      </p:sp>
      <p:sp>
        <p:nvSpPr>
          <p:cNvPr id="4" name="Slide Number Placeholder 3"/>
          <p:cNvSpPr>
            <a:spLocks noGrp="1"/>
          </p:cNvSpPr>
          <p:nvPr>
            <p:ph type="sldNum" sz="quarter" idx="10"/>
          </p:nvPr>
        </p:nvSpPr>
        <p:spPr/>
        <p:txBody>
          <a:bodyPr/>
          <a:lstStyle/>
          <a:p>
            <a:fld id="{C18CCC35-3FF5-42E6-8C96-B0F7435C8FF1}" type="slidenum">
              <a:rPr lang="en-GB" smtClean="0"/>
              <a:t>17</a:t>
            </a:fld>
            <a:endParaRPr lang="en-GB" dirty="0"/>
          </a:p>
        </p:txBody>
      </p:sp>
    </p:spTree>
    <p:extLst>
      <p:ext uri="{BB962C8B-B14F-4D97-AF65-F5344CB8AC3E}">
        <p14:creationId xmlns:p14="http://schemas.microsoft.com/office/powerpoint/2010/main" val="425016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Small gardens however cannot be counted</a:t>
            </a:r>
          </a:p>
        </p:txBody>
      </p:sp>
      <p:sp>
        <p:nvSpPr>
          <p:cNvPr id="4" name="Slide Number Placeholder 3"/>
          <p:cNvSpPr>
            <a:spLocks noGrp="1"/>
          </p:cNvSpPr>
          <p:nvPr>
            <p:ph type="sldNum" sz="quarter" idx="10"/>
          </p:nvPr>
        </p:nvSpPr>
        <p:spPr/>
        <p:txBody>
          <a:bodyPr/>
          <a:lstStyle/>
          <a:p>
            <a:fld id="{C18CCC35-3FF5-42E6-8C96-B0F7435C8FF1}" type="slidenum">
              <a:rPr lang="en-GB" smtClean="0"/>
              <a:t>18</a:t>
            </a:fld>
            <a:endParaRPr lang="en-GB" dirty="0"/>
          </a:p>
        </p:txBody>
      </p:sp>
    </p:spTree>
    <p:extLst>
      <p:ext uri="{BB962C8B-B14F-4D97-AF65-F5344CB8AC3E}">
        <p14:creationId xmlns:p14="http://schemas.microsoft.com/office/powerpoint/2010/main" val="30332944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18CCC35-3FF5-42E6-8C96-B0F7435C8FF1}" type="slidenum">
              <a:rPr lang="en-GB" smtClean="0"/>
              <a:t>19</a:t>
            </a:fld>
            <a:endParaRPr lang="en-GB" dirty="0"/>
          </a:p>
        </p:txBody>
      </p:sp>
    </p:spTree>
    <p:extLst>
      <p:ext uri="{BB962C8B-B14F-4D97-AF65-F5344CB8AC3E}">
        <p14:creationId xmlns:p14="http://schemas.microsoft.com/office/powerpoint/2010/main" val="2052185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HC preference for using settlement boundaries.</a:t>
            </a:r>
          </a:p>
          <a:p>
            <a:pPr marL="171450" indent="-171450">
              <a:buFont typeface="Arial" panose="020B0604020202020204" pitchFamily="34" charset="0"/>
              <a:buChar char="•"/>
            </a:pPr>
            <a:r>
              <a:rPr lang="en-GB" dirty="0"/>
              <a:t>Named settlements - you have two – Wilton and Bridstow.</a:t>
            </a:r>
          </a:p>
          <a:p>
            <a:pPr marL="171450" indent="-171450">
              <a:buFont typeface="Arial" panose="020B0604020202020204" pitchFamily="34" charset="0"/>
              <a:buChar char="•"/>
            </a:pPr>
            <a:r>
              <a:rPr lang="en-GB" dirty="0"/>
              <a:t>We will come back to ‘Equivalent tools’ later.</a:t>
            </a:r>
          </a:p>
          <a:p>
            <a:pPr marL="171450" indent="-171450">
              <a:buFont typeface="Arial" panose="020B0604020202020204" pitchFamily="34" charset="0"/>
              <a:buChar char="•"/>
            </a:pPr>
            <a:r>
              <a:rPr lang="en-GB" dirty="0"/>
              <a:t>SBs not an end in themselves – you need to say what will happen in it or be required.</a:t>
            </a:r>
          </a:p>
          <a:p>
            <a:pPr marL="171450" indent="-171450">
              <a:buFont typeface="Arial" panose="020B0604020202020204" pitchFamily="34" charset="0"/>
              <a:buChar char="•"/>
            </a:pPr>
            <a:r>
              <a:rPr lang="en-GB" dirty="0"/>
              <a:t>Outside SB - ‘open countryside’ where development is restricted.</a:t>
            </a:r>
          </a:p>
        </p:txBody>
      </p:sp>
      <p:sp>
        <p:nvSpPr>
          <p:cNvPr id="4" name="Slide Number Placeholder 3"/>
          <p:cNvSpPr>
            <a:spLocks noGrp="1"/>
          </p:cNvSpPr>
          <p:nvPr>
            <p:ph type="sldNum" sz="quarter" idx="10"/>
          </p:nvPr>
        </p:nvSpPr>
        <p:spPr/>
        <p:txBody>
          <a:bodyPr/>
          <a:lstStyle/>
          <a:p>
            <a:fld id="{C18CCC35-3FF5-42E6-8C96-B0F7435C8FF1}" type="slidenum">
              <a:rPr lang="en-GB" smtClean="0"/>
              <a:t>2</a:t>
            </a:fld>
            <a:endParaRPr lang="en-GB" dirty="0"/>
          </a:p>
        </p:txBody>
      </p:sp>
    </p:spTree>
    <p:extLst>
      <p:ext uri="{BB962C8B-B14F-4D97-AF65-F5344CB8AC3E}">
        <p14:creationId xmlns:p14="http://schemas.microsoft.com/office/powerpoint/2010/main" val="277785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18CCC35-3FF5-42E6-8C96-B0F7435C8FF1}" type="slidenum">
              <a:rPr lang="en-GB" smtClean="0"/>
              <a:t>20</a:t>
            </a:fld>
            <a:endParaRPr lang="en-GB" dirty="0"/>
          </a:p>
        </p:txBody>
      </p:sp>
    </p:spTree>
    <p:extLst>
      <p:ext uri="{BB962C8B-B14F-4D97-AF65-F5344CB8AC3E}">
        <p14:creationId xmlns:p14="http://schemas.microsoft.com/office/powerpoint/2010/main" val="3863824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Humber Ford and Stoke Prior – </a:t>
            </a:r>
          </a:p>
          <a:p>
            <a:endParaRPr lang="en-GB" dirty="0"/>
          </a:p>
          <a:p>
            <a:r>
              <a:rPr lang="en-GB" dirty="0"/>
              <a:t>3 settlements </a:t>
            </a:r>
          </a:p>
          <a:p>
            <a:endParaRPr lang="en-GB" dirty="0"/>
          </a:p>
          <a:p>
            <a:r>
              <a:rPr lang="en-GB" dirty="0"/>
              <a:t>Defined settlement boundaries like this for each of these. </a:t>
            </a:r>
          </a:p>
          <a:p>
            <a:endParaRPr lang="en-GB" dirty="0"/>
          </a:p>
          <a:p>
            <a:r>
              <a:rPr lang="en-GB" dirty="0"/>
              <a:t>Within this you would expect to get planning permission for new dwellings.</a:t>
            </a:r>
          </a:p>
        </p:txBody>
      </p:sp>
      <p:sp>
        <p:nvSpPr>
          <p:cNvPr id="4" name="Slide Number Placeholder 3"/>
          <p:cNvSpPr>
            <a:spLocks noGrp="1"/>
          </p:cNvSpPr>
          <p:nvPr>
            <p:ph type="sldNum" sz="quarter" idx="10"/>
          </p:nvPr>
        </p:nvSpPr>
        <p:spPr/>
        <p:txBody>
          <a:bodyPr/>
          <a:lstStyle/>
          <a:p>
            <a:fld id="{C18CCC35-3FF5-42E6-8C96-B0F7435C8FF1}" type="slidenum">
              <a:rPr lang="en-GB" smtClean="0"/>
              <a:t>3</a:t>
            </a:fld>
            <a:endParaRPr lang="en-GB" dirty="0"/>
          </a:p>
        </p:txBody>
      </p:sp>
    </p:spTree>
    <p:extLst>
      <p:ext uri="{BB962C8B-B14F-4D97-AF65-F5344CB8AC3E}">
        <p14:creationId xmlns:p14="http://schemas.microsoft.com/office/powerpoint/2010/main" val="2548194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Saying what is required – here one of the policy requirements to require a detailed flood risk assessment. </a:t>
            </a:r>
          </a:p>
          <a:p>
            <a:endParaRPr lang="en-GB" dirty="0"/>
          </a:p>
          <a:p>
            <a:r>
              <a:rPr lang="en-GB" dirty="0"/>
              <a:t>Although two areas outside flood zone – may still not be developable – reasons/Policy?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Other provisions may apply – e.g. protection of residential amenity.</a:t>
            </a:r>
          </a:p>
          <a:p>
            <a:r>
              <a:rPr lang="en-GB" dirty="0"/>
              <a:t> </a:t>
            </a:r>
          </a:p>
        </p:txBody>
      </p:sp>
      <p:sp>
        <p:nvSpPr>
          <p:cNvPr id="4" name="Slide Number Placeholder 3"/>
          <p:cNvSpPr>
            <a:spLocks noGrp="1"/>
          </p:cNvSpPr>
          <p:nvPr>
            <p:ph type="sldNum" sz="quarter" idx="10"/>
          </p:nvPr>
        </p:nvSpPr>
        <p:spPr/>
        <p:txBody>
          <a:bodyPr/>
          <a:lstStyle/>
          <a:p>
            <a:fld id="{C18CCC35-3FF5-42E6-8C96-B0F7435C8FF1}" type="slidenum">
              <a:rPr lang="en-GB" smtClean="0"/>
              <a:t>4</a:t>
            </a:fld>
            <a:endParaRPr lang="en-GB" dirty="0"/>
          </a:p>
        </p:txBody>
      </p:sp>
    </p:spTree>
    <p:extLst>
      <p:ext uri="{BB962C8B-B14F-4D97-AF65-F5344CB8AC3E}">
        <p14:creationId xmlns:p14="http://schemas.microsoft.com/office/powerpoint/2010/main" val="664632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Defining character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Approach </a:t>
            </a:r>
            <a:r>
              <a:rPr lang="en-GB" dirty="0"/>
              <a:t>les environmental constraints </a:t>
            </a:r>
          </a:p>
        </p:txBody>
      </p:sp>
      <p:sp>
        <p:nvSpPr>
          <p:cNvPr id="4" name="Slide Number Placeholder 3"/>
          <p:cNvSpPr>
            <a:spLocks noGrp="1"/>
          </p:cNvSpPr>
          <p:nvPr>
            <p:ph type="sldNum" sz="quarter" idx="10"/>
          </p:nvPr>
        </p:nvSpPr>
        <p:spPr/>
        <p:txBody>
          <a:bodyPr/>
          <a:lstStyle/>
          <a:p>
            <a:fld id="{C18CCC35-3FF5-42E6-8C96-B0F7435C8FF1}" type="slidenum">
              <a:rPr lang="en-GB" smtClean="0"/>
              <a:t>5</a:t>
            </a:fld>
            <a:endParaRPr lang="en-GB" dirty="0"/>
          </a:p>
        </p:txBody>
      </p:sp>
    </p:spTree>
    <p:extLst>
      <p:ext uri="{BB962C8B-B14F-4D97-AF65-F5344CB8AC3E}">
        <p14:creationId xmlns:p14="http://schemas.microsoft.com/office/powerpoint/2010/main" val="892901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Eardisley</a:t>
            </a:r>
            <a:r>
              <a:rPr lang="en-GB" dirty="0"/>
              <a:t> – 2</a:t>
            </a:r>
            <a:r>
              <a:rPr lang="en-GB" baseline="30000" dirty="0"/>
              <a:t>nd</a:t>
            </a:r>
            <a:r>
              <a:rPr lang="en-GB" dirty="0"/>
              <a:t> adopted NDP </a:t>
            </a:r>
          </a:p>
          <a:p>
            <a:pPr marL="171450" indent="-171450">
              <a:buFont typeface="Arial" panose="020B0604020202020204" pitchFamily="34" charset="0"/>
              <a:buChar char="•"/>
            </a:pPr>
            <a:r>
              <a:rPr lang="en-GB" dirty="0"/>
              <a:t>Residential areas excluded to north-west and south.</a:t>
            </a:r>
          </a:p>
          <a:p>
            <a:pPr marL="171450" indent="-171450">
              <a:buFont typeface="Arial" panose="020B0604020202020204" pitchFamily="34" charset="0"/>
              <a:buChar char="•"/>
            </a:pPr>
            <a:r>
              <a:rPr lang="en-GB" dirty="0"/>
              <a:t>Have included extensions – allocations.</a:t>
            </a:r>
          </a:p>
          <a:p>
            <a:pPr marL="171450" indent="-171450">
              <a:buFont typeface="Arial" panose="020B0604020202020204" pitchFamily="34" charset="0"/>
              <a:buChar char="•"/>
            </a:pPr>
            <a:r>
              <a:rPr lang="en-GB" dirty="0"/>
              <a:t>Industrial area excluded</a:t>
            </a:r>
          </a:p>
          <a:p>
            <a:pPr marL="171450" indent="-171450">
              <a:buFont typeface="Arial" panose="020B0604020202020204" pitchFamily="34" charset="0"/>
              <a:buChar char="•"/>
            </a:pPr>
            <a:r>
              <a:rPr lang="en-GB" dirty="0"/>
              <a:t>Also red hatched area – Area for mixed uses – residential, workshops, car parking for school; new village hall site; site for pre-school building, buffer with remaining industry, affordable housing.</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In relation to latter - Steering Group assessed its strengths and negotiated hard for the mixed use site to obtain a number of community gains – previously industrial land but for changes agreed in order to get benefits </a:t>
            </a:r>
          </a:p>
        </p:txBody>
      </p:sp>
      <p:sp>
        <p:nvSpPr>
          <p:cNvPr id="4" name="Slide Number Placeholder 3"/>
          <p:cNvSpPr>
            <a:spLocks noGrp="1"/>
          </p:cNvSpPr>
          <p:nvPr>
            <p:ph type="sldNum" sz="quarter" idx="10"/>
          </p:nvPr>
        </p:nvSpPr>
        <p:spPr/>
        <p:txBody>
          <a:bodyPr/>
          <a:lstStyle/>
          <a:p>
            <a:fld id="{C18CCC35-3FF5-42E6-8C96-B0F7435C8FF1}" type="slidenum">
              <a:rPr lang="en-GB" smtClean="0"/>
              <a:t>6</a:t>
            </a:fld>
            <a:endParaRPr lang="en-GB" dirty="0"/>
          </a:p>
        </p:txBody>
      </p:sp>
    </p:spTree>
    <p:extLst>
      <p:ext uri="{BB962C8B-B14F-4D97-AF65-F5344CB8AC3E}">
        <p14:creationId xmlns:p14="http://schemas.microsoft.com/office/powerpoint/2010/main" val="4170169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at Lingen the Steering Group felt there should be two areas – rather than one boundary excluding its central area around the church and church yard as this was seen as an important largely open green area. Referred to as Development Boundaries rather than Settlement Boundaries. </a:t>
            </a:r>
          </a:p>
          <a:p>
            <a:endParaRPr lang="en-GB" dirty="0"/>
          </a:p>
          <a:p>
            <a:r>
              <a:rPr lang="en-GB" b="1" dirty="0">
                <a:solidFill>
                  <a:srgbClr val="FF0000"/>
                </a:solidFill>
              </a:rPr>
              <a:t>NB</a:t>
            </a:r>
            <a:r>
              <a:rPr lang="en-GB" dirty="0">
                <a:solidFill>
                  <a:srgbClr val="FF0000"/>
                </a:solidFill>
              </a:rPr>
              <a:t> </a:t>
            </a:r>
            <a:r>
              <a:rPr lang="en-GB" dirty="0"/>
              <a:t>Nursery site – produced a development brief setting out principles and criteria for its development.</a:t>
            </a:r>
          </a:p>
        </p:txBody>
      </p:sp>
      <p:sp>
        <p:nvSpPr>
          <p:cNvPr id="4" name="Slide Number Placeholder 3"/>
          <p:cNvSpPr>
            <a:spLocks noGrp="1"/>
          </p:cNvSpPr>
          <p:nvPr>
            <p:ph type="sldNum" sz="quarter" idx="10"/>
          </p:nvPr>
        </p:nvSpPr>
        <p:spPr/>
        <p:txBody>
          <a:bodyPr/>
          <a:lstStyle/>
          <a:p>
            <a:fld id="{C18CCC35-3FF5-42E6-8C96-B0F7435C8FF1}" type="slidenum">
              <a:rPr lang="en-GB" smtClean="0"/>
              <a:t>7</a:t>
            </a:fld>
            <a:endParaRPr lang="en-GB" dirty="0"/>
          </a:p>
        </p:txBody>
      </p:sp>
    </p:spTree>
    <p:extLst>
      <p:ext uri="{BB962C8B-B14F-4D97-AF65-F5344CB8AC3E}">
        <p14:creationId xmlns:p14="http://schemas.microsoft.com/office/powerpoint/2010/main" val="990323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Allocations – would be the most usual way of showing how the housing target could be met – as here around – 15 dwellings needed – 2 sites here  could provide around 20 dwellings based upon density consistent with the village </a:t>
            </a:r>
          </a:p>
        </p:txBody>
      </p:sp>
      <p:sp>
        <p:nvSpPr>
          <p:cNvPr id="4" name="Slide Number Placeholder 3"/>
          <p:cNvSpPr>
            <a:spLocks noGrp="1"/>
          </p:cNvSpPr>
          <p:nvPr>
            <p:ph type="sldNum" sz="quarter" idx="10"/>
          </p:nvPr>
        </p:nvSpPr>
        <p:spPr/>
        <p:txBody>
          <a:bodyPr/>
          <a:lstStyle/>
          <a:p>
            <a:fld id="{C18CCC35-3FF5-42E6-8C96-B0F7435C8FF1}" type="slidenum">
              <a:rPr lang="en-GB" smtClean="0"/>
              <a:t>8</a:t>
            </a:fld>
            <a:endParaRPr lang="en-GB" dirty="0"/>
          </a:p>
        </p:txBody>
      </p:sp>
    </p:spTree>
    <p:extLst>
      <p:ext uri="{BB962C8B-B14F-4D97-AF65-F5344CB8AC3E}">
        <p14:creationId xmlns:p14="http://schemas.microsoft.com/office/powerpoint/2010/main" val="2732938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Small parcels can be used if only a limited number of houses required – but need to show they are available and will come forward.</a:t>
            </a:r>
          </a:p>
          <a:p>
            <a:endParaRPr lang="en-GB" dirty="0"/>
          </a:p>
          <a:p>
            <a:r>
              <a:rPr lang="en-GB" dirty="0"/>
              <a:t>Less than five houses; less than 0.25 hectares </a:t>
            </a:r>
          </a:p>
        </p:txBody>
      </p:sp>
      <p:sp>
        <p:nvSpPr>
          <p:cNvPr id="4" name="Slide Number Placeholder 3"/>
          <p:cNvSpPr>
            <a:spLocks noGrp="1"/>
          </p:cNvSpPr>
          <p:nvPr>
            <p:ph type="sldNum" sz="quarter" idx="10"/>
          </p:nvPr>
        </p:nvSpPr>
        <p:spPr/>
        <p:txBody>
          <a:bodyPr/>
          <a:lstStyle/>
          <a:p>
            <a:fld id="{C18CCC35-3FF5-42E6-8C96-B0F7435C8FF1}" type="slidenum">
              <a:rPr lang="en-GB" smtClean="0"/>
              <a:t>9</a:t>
            </a:fld>
            <a:endParaRPr lang="en-GB" dirty="0"/>
          </a:p>
        </p:txBody>
      </p:sp>
    </p:spTree>
    <p:extLst>
      <p:ext uri="{BB962C8B-B14F-4D97-AF65-F5344CB8AC3E}">
        <p14:creationId xmlns:p14="http://schemas.microsoft.com/office/powerpoint/2010/main" val="18766920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3" y="0"/>
            <a:ext cx="12142851" cy="6832060"/>
          </a:xfrm>
          <a:prstGeom prst="rect">
            <a:avLst/>
          </a:prstGeom>
        </p:spPr>
      </p:pic>
      <p:sp>
        <p:nvSpPr>
          <p:cNvPr id="2" name="Title 1"/>
          <p:cNvSpPr>
            <a:spLocks noGrp="1"/>
          </p:cNvSpPr>
          <p:nvPr>
            <p:ph type="ctrTitle"/>
          </p:nvPr>
        </p:nvSpPr>
        <p:spPr>
          <a:xfrm>
            <a:off x="423862" y="993775"/>
            <a:ext cx="9144000" cy="2387600"/>
          </a:xfrm>
        </p:spPr>
        <p:txBody>
          <a:bodyPr anchor="b"/>
          <a:lstStyle>
            <a:lvl1pPr algn="ctr">
              <a:defRPr sz="6000"/>
            </a:lvl1pPr>
          </a:lstStyle>
          <a:p>
            <a:r>
              <a:rPr lang="en-US" dirty="0"/>
              <a:t>Click to edit Master title style</a:t>
            </a:r>
            <a:endParaRPr lang="en-GB" dirty="0"/>
          </a:p>
        </p:txBody>
      </p:sp>
      <p:sp>
        <p:nvSpPr>
          <p:cNvPr id="3" name="Subtitle 2"/>
          <p:cNvSpPr>
            <a:spLocks noGrp="1"/>
          </p:cNvSpPr>
          <p:nvPr>
            <p:ph type="subTitle" idx="1"/>
          </p:nvPr>
        </p:nvSpPr>
        <p:spPr>
          <a:xfrm>
            <a:off x="423862" y="3673475"/>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1924050" y="6229350"/>
            <a:ext cx="2743200" cy="365125"/>
          </a:xfrm>
        </p:spPr>
        <p:txBody>
          <a:bodyPr/>
          <a:lstStyle/>
          <a:p>
            <a:fld id="{F0B464E1-3657-47A4-9E17-9E2693CBB58A}" type="datetimeFigureOut">
              <a:rPr lang="en-GB" smtClean="0"/>
              <a:t>01/02/2020</a:t>
            </a:fld>
            <a:endParaRPr lang="en-GB"/>
          </a:p>
        </p:txBody>
      </p:sp>
      <p:sp>
        <p:nvSpPr>
          <p:cNvPr id="6" name="Slide Number Placeholder 5"/>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2027749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B464E1-3657-47A4-9E17-9E2693CBB58A}" type="datetimeFigureOut">
              <a:rPr lang="en-GB" smtClean="0"/>
              <a:t>01/02/2020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1417017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B464E1-3657-47A4-9E17-9E2693CBB58A}" type="datetimeFigureOut">
              <a:rPr lang="en-GB" smtClean="0"/>
              <a:t>01/02/2020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22156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0"/>
            <a:ext cx="12188954" cy="6858000"/>
          </a:xfrm>
          <a:prstGeom prst="rect">
            <a:avLst/>
          </a:prstGeom>
        </p:spPr>
      </p:pic>
      <p:sp>
        <p:nvSpPr>
          <p:cNvPr id="2" name="Title 1"/>
          <p:cNvSpPr>
            <a:spLocks noGrp="1"/>
          </p:cNvSpPr>
          <p:nvPr>
            <p:ph type="title"/>
          </p:nvPr>
        </p:nvSpPr>
        <p:spPr>
          <a:xfrm>
            <a:off x="838200" y="365125"/>
            <a:ext cx="9829800" cy="1281113"/>
          </a:xfr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98298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1824037" y="6356350"/>
            <a:ext cx="2743200" cy="365125"/>
          </a:xfrm>
        </p:spPr>
        <p:txBody>
          <a:bodyPr/>
          <a:lstStyle/>
          <a:p>
            <a:fld id="{F0B464E1-3657-47A4-9E17-9E2693CBB58A}" type="datetimeFigureOut">
              <a:rPr lang="en-GB" smtClean="0"/>
              <a:t>01/02/2020</a:t>
            </a:fld>
            <a:endParaRPr lang="en-GB"/>
          </a:p>
        </p:txBody>
      </p:sp>
      <p:sp>
        <p:nvSpPr>
          <p:cNvPr id="6" name="Slide Number Placeholder 5"/>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2411970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3" y="0"/>
            <a:ext cx="12190477" cy="6858858"/>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952625" y="6356350"/>
            <a:ext cx="2743200" cy="365125"/>
          </a:xfrm>
        </p:spPr>
        <p:txBody>
          <a:bodyPr/>
          <a:lstStyle/>
          <a:p>
            <a:fld id="{F0B464E1-3657-47A4-9E17-9E2693CBB58A}" type="datetimeFigureOut">
              <a:rPr lang="en-GB" smtClean="0"/>
              <a:t>01/02/2020</a:t>
            </a:fld>
            <a:endParaRPr lang="en-GB"/>
          </a:p>
        </p:txBody>
      </p:sp>
      <p:sp>
        <p:nvSpPr>
          <p:cNvPr id="6" name="Slide Number Placeholder 5"/>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1159212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0"/>
            <a:ext cx="12190476" cy="6858856"/>
          </a:xfrm>
          <a:prstGeom prst="rect">
            <a:avLst/>
          </a:prstGeom>
        </p:spPr>
      </p:pic>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1938337" y="6356350"/>
            <a:ext cx="2743200" cy="365125"/>
          </a:xfrm>
        </p:spPr>
        <p:txBody>
          <a:bodyPr/>
          <a:lstStyle/>
          <a:p>
            <a:fld id="{F0B464E1-3657-47A4-9E17-9E2693CBB58A}" type="datetimeFigureOut">
              <a:rPr lang="en-GB" smtClean="0"/>
              <a:t>01/02/2020</a:t>
            </a:fld>
            <a:endParaRPr lang="en-GB"/>
          </a:p>
        </p:txBody>
      </p:sp>
      <p:sp>
        <p:nvSpPr>
          <p:cNvPr id="7" name="Slide Number Placeholder 6"/>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98660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0"/>
            <a:ext cx="12190476" cy="6858856"/>
          </a:xfrm>
          <a:prstGeom prst="rect">
            <a:avLst/>
          </a:prstGeom>
        </p:spPr>
      </p:pic>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B464E1-3657-47A4-9E17-9E2693CBB58A}" type="datetimeFigureOut">
              <a:rPr lang="en-GB" smtClean="0"/>
              <a:t>01/02/2020</a:t>
            </a:fld>
            <a:endParaRPr lang="en-GB"/>
          </a:p>
        </p:txBody>
      </p:sp>
      <p:sp>
        <p:nvSpPr>
          <p:cNvPr id="9" name="Slide Number Placeholder 8"/>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3673698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0"/>
            <a:ext cx="12190476" cy="6858856"/>
          </a:xfrm>
          <a:prstGeom prst="rect">
            <a:avLst/>
          </a:prstGeom>
        </p:spPr>
      </p:pic>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0B464E1-3657-47A4-9E17-9E2693CBB58A}" type="datetimeFigureOut">
              <a:rPr lang="en-GB" smtClean="0"/>
              <a:t>01/02/2020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372848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0"/>
            <a:ext cx="12190476" cy="6858856"/>
          </a:xfrm>
          <a:prstGeom prst="rect">
            <a:avLst/>
          </a:prstGeom>
        </p:spPr>
      </p:pic>
      <p:sp>
        <p:nvSpPr>
          <p:cNvPr id="2" name="Date Placeholder 1"/>
          <p:cNvSpPr>
            <a:spLocks noGrp="1"/>
          </p:cNvSpPr>
          <p:nvPr>
            <p:ph type="dt" sz="half" idx="10"/>
          </p:nvPr>
        </p:nvSpPr>
        <p:spPr/>
        <p:txBody>
          <a:bodyPr/>
          <a:lstStyle/>
          <a:p>
            <a:fld id="{F0B464E1-3657-47A4-9E17-9E2693CBB58A}" type="datetimeFigureOut">
              <a:rPr lang="en-GB" smtClean="0"/>
              <a:t>01/02/2020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1757898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0"/>
            <a:ext cx="12190476" cy="6858856"/>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028825" y="6356350"/>
            <a:ext cx="2743200" cy="365125"/>
          </a:xfrm>
        </p:spPr>
        <p:txBody>
          <a:bodyPr/>
          <a:lstStyle/>
          <a:p>
            <a:fld id="{F0B464E1-3657-47A4-9E17-9E2693CBB58A}" type="datetimeFigureOut">
              <a:rPr lang="en-GB" smtClean="0"/>
              <a:t>01/02/2020</a:t>
            </a:fld>
            <a:endParaRPr lang="en-GB"/>
          </a:p>
        </p:txBody>
      </p:sp>
      <p:sp>
        <p:nvSpPr>
          <p:cNvPr id="7" name="Slide Number Placeholder 6"/>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775199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0"/>
            <a:ext cx="12190476" cy="6858856"/>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028825" y="6356350"/>
            <a:ext cx="2743200" cy="365125"/>
          </a:xfrm>
        </p:spPr>
        <p:txBody>
          <a:bodyPr/>
          <a:lstStyle/>
          <a:p>
            <a:fld id="{F0B464E1-3657-47A4-9E17-9E2693CBB58A}" type="datetimeFigureOut">
              <a:rPr lang="en-GB" smtClean="0"/>
              <a:t>01/02/2020</a:t>
            </a:fld>
            <a:endParaRPr lang="en-GB"/>
          </a:p>
        </p:txBody>
      </p:sp>
      <p:sp>
        <p:nvSpPr>
          <p:cNvPr id="7" name="Slide Number Placeholder 6"/>
          <p:cNvSpPr>
            <a:spLocks noGrp="1"/>
          </p:cNvSpPr>
          <p:nvPr>
            <p:ph type="sldNum" sz="quarter" idx="12"/>
          </p:nvPr>
        </p:nvSpPr>
        <p:spPr/>
        <p:txBody>
          <a:bodyPr/>
          <a:lstStyle/>
          <a:p>
            <a:fld id="{01CDF952-2531-4CD2-B0D9-1DAF567FAC61}" type="slidenum">
              <a:rPr lang="en-GB" smtClean="0"/>
              <a:t>‹#›</a:t>
            </a:fld>
            <a:endParaRPr lang="en-GB"/>
          </a:p>
        </p:txBody>
      </p:sp>
    </p:spTree>
    <p:extLst>
      <p:ext uri="{BB962C8B-B14F-4D97-AF65-F5344CB8AC3E}">
        <p14:creationId xmlns:p14="http://schemas.microsoft.com/office/powerpoint/2010/main" val="1925363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B464E1-3657-47A4-9E17-9E2693CBB58A}" type="datetimeFigureOut">
              <a:rPr lang="en-GB" smtClean="0"/>
              <a:t>01/02/2020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CDF952-2531-4CD2-B0D9-1DAF567FAC61}" type="slidenum">
              <a:rPr lang="en-GB" smtClean="0"/>
              <a:t>‹#›</a:t>
            </a:fld>
            <a:endParaRPr lang="en-GB"/>
          </a:p>
        </p:txBody>
      </p:sp>
    </p:spTree>
    <p:extLst>
      <p:ext uri="{BB962C8B-B14F-4D97-AF65-F5344CB8AC3E}">
        <p14:creationId xmlns:p14="http://schemas.microsoft.com/office/powerpoint/2010/main" val="3571932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11348" y="3235569"/>
            <a:ext cx="8342141" cy="2672862"/>
          </a:xfrm>
        </p:spPr>
        <p:txBody>
          <a:bodyPr>
            <a:noAutofit/>
          </a:bodyPr>
          <a:lstStyle/>
          <a:p>
            <a:endParaRPr lang="en-GB" sz="2800" dirty="0">
              <a:latin typeface="Avenir LT Std 65 Medium" pitchFamily="34" charset="0"/>
            </a:endParaRPr>
          </a:p>
          <a:p>
            <a:r>
              <a:rPr lang="en-GB" sz="2800" b="1" i="1" dirty="0">
                <a:latin typeface="Arial" panose="020B0604020202020204" pitchFamily="34" charset="0"/>
                <a:cs typeface="Arial" panose="020B0604020202020204" pitchFamily="34" charset="0"/>
              </a:rPr>
              <a:t>‘Settlement boundaries are an understood and accepted planning tool for guiding and controlling developments.’ </a:t>
            </a:r>
          </a:p>
          <a:p>
            <a:r>
              <a:rPr lang="en-GB" sz="2000" b="1" i="1" dirty="0">
                <a:latin typeface="Arial" panose="020B0604020202020204" pitchFamily="34" charset="0"/>
                <a:cs typeface="Arial" panose="020B0604020202020204" pitchFamily="34" charset="0"/>
              </a:rPr>
              <a:t>(Herefordshire Council NP Guidance Note 20)</a:t>
            </a:r>
          </a:p>
          <a:p>
            <a:pPr algn="l"/>
            <a:r>
              <a:rPr lang="en-GB" sz="3100" b="1" i="1" dirty="0">
                <a:latin typeface="Arial" panose="020B0604020202020204" pitchFamily="34" charset="0"/>
                <a:cs typeface="Arial" panose="020B0604020202020204" pitchFamily="34" charset="0"/>
              </a:rPr>
              <a:t> </a:t>
            </a:r>
          </a:p>
          <a:p>
            <a:pPr algn="r"/>
            <a:endParaRPr lang="en-GB" sz="1800" b="1" dirty="0">
              <a:latin typeface="Avenir LT Std 65 Medium" pitchFamily="34" charset="0"/>
            </a:endParaRPr>
          </a:p>
          <a:p>
            <a:pPr algn="r"/>
            <a:r>
              <a:rPr lang="en-GB" sz="1800" b="1" dirty="0">
                <a:latin typeface="Avenir LT Std 65 Medium" pitchFamily="34" charset="0"/>
              </a:rPr>
              <a:t>November 2019</a:t>
            </a:r>
          </a:p>
        </p:txBody>
      </p:sp>
      <p:sp>
        <p:nvSpPr>
          <p:cNvPr id="2" name="Title 1"/>
          <p:cNvSpPr>
            <a:spLocks noGrp="1"/>
          </p:cNvSpPr>
          <p:nvPr>
            <p:ph type="ctrTitle"/>
          </p:nvPr>
        </p:nvSpPr>
        <p:spPr>
          <a:xfrm>
            <a:off x="423862" y="604911"/>
            <a:ext cx="9144000" cy="2321169"/>
          </a:xfrm>
        </p:spPr>
        <p:txBody>
          <a:bodyPr>
            <a:noAutofit/>
          </a:bodyPr>
          <a:lstStyle/>
          <a:p>
            <a:r>
              <a:rPr lang="en-GB" sz="5400" b="1" dirty="0">
                <a:latin typeface="Arial" panose="020B0604020202020204" pitchFamily="34" charset="0"/>
                <a:cs typeface="Arial" panose="020B0604020202020204" pitchFamily="34" charset="0"/>
              </a:rPr>
              <a:t>Defining Settlement Boundaries</a:t>
            </a:r>
          </a:p>
        </p:txBody>
      </p:sp>
    </p:spTree>
    <p:extLst>
      <p:ext uri="{BB962C8B-B14F-4D97-AF65-F5344CB8AC3E}">
        <p14:creationId xmlns:p14="http://schemas.microsoft.com/office/powerpoint/2010/main" val="1713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162881" cy="1938992"/>
          </a:xfrm>
          <a:prstGeom prst="rect">
            <a:avLst/>
          </a:prstGeom>
          <a:noFill/>
        </p:spPr>
        <p:txBody>
          <a:bodyPr wrap="square" rtlCol="0">
            <a:spAutoFit/>
          </a:bodyPr>
          <a:lstStyle/>
          <a:p>
            <a:pPr algn="ctr"/>
            <a:endParaRPr lang="en-GB" sz="4000" b="1" dirty="0">
              <a:latin typeface="Arial" panose="020B0604020202020204" pitchFamily="34" charset="0"/>
              <a:cs typeface="Arial" panose="020B0604020202020204" pitchFamily="34" charset="0"/>
            </a:endParaRPr>
          </a:p>
          <a:p>
            <a:pPr algn="ctr"/>
            <a:r>
              <a:rPr lang="en-US" sz="4000" b="1" dirty="0">
                <a:latin typeface="Arial" panose="020B0604020202020204" pitchFamily="34" charset="0"/>
                <a:cs typeface="Arial" panose="020B0604020202020204" pitchFamily="34" charset="0"/>
              </a:rPr>
              <a:t>Defining the Boundary</a:t>
            </a:r>
          </a:p>
          <a:p>
            <a:pPr algn="ctr"/>
            <a:endParaRPr lang="en-GB" sz="4000" b="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409617"/>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lvl="1">
              <a:lnSpc>
                <a:spcPct val="107000"/>
              </a:lnSpc>
            </a:pPr>
            <a:endParaRPr lang="en-GB" sz="800" b="1" dirty="0">
              <a:latin typeface="Arial" panose="020B0604020202020204" pitchFamily="34" charset="0"/>
              <a:cs typeface="Arial" panose="020B0604020202020204" pitchFamily="34" charset="0"/>
            </a:endParaRPr>
          </a:p>
          <a:p>
            <a:pPr lvl="1">
              <a:lnSpc>
                <a:spcPct val="107000"/>
              </a:lnSpc>
            </a:pPr>
            <a:endParaRPr lang="en-GB" sz="800" b="1" dirty="0">
              <a:latin typeface="Arial" panose="020B0604020202020204" pitchFamily="34" charset="0"/>
              <a:cs typeface="Arial" panose="020B0604020202020204" pitchFamily="34" charset="0"/>
            </a:endParaRPr>
          </a:p>
        </p:txBody>
      </p:sp>
      <p:sp>
        <p:nvSpPr>
          <p:cNvPr id="2" name="Rectangle 1"/>
          <p:cNvSpPr/>
          <p:nvPr/>
        </p:nvSpPr>
        <p:spPr>
          <a:xfrm>
            <a:off x="281353" y="2039815"/>
            <a:ext cx="3516923" cy="4015330"/>
          </a:xfrm>
          <a:prstGeom prst="rect">
            <a:avLst/>
          </a:prstGeom>
        </p:spPr>
        <p:txBody>
          <a:bodyPr wrap="square">
            <a:spAutoFit/>
          </a:bodyPr>
          <a:lstStyle/>
          <a:p>
            <a:pPr lvl="1">
              <a:lnSpc>
                <a:spcPct val="107000"/>
              </a:lnSpc>
            </a:pPr>
            <a:r>
              <a:rPr lang="en-GB" sz="2400" b="1" dirty="0">
                <a:latin typeface="Arial" panose="020B0604020202020204" pitchFamily="34" charset="0"/>
                <a:cs typeface="Arial" panose="020B0604020202020204" pitchFamily="34" charset="0"/>
              </a:rPr>
              <a:t>Is a presumption in favour of development within the settlement boundary.  </a:t>
            </a:r>
          </a:p>
          <a:p>
            <a:pPr lvl="1">
              <a:lnSpc>
                <a:spcPct val="107000"/>
              </a:lnSpc>
            </a:pPr>
            <a:r>
              <a:rPr lang="en-GB" sz="2400" b="1" dirty="0">
                <a:latin typeface="Arial" panose="020B0604020202020204" pitchFamily="34" charset="0"/>
                <a:cs typeface="Arial" panose="020B0604020202020204" pitchFamily="34" charset="0"/>
              </a:rPr>
              <a:t>Other designations to protect important areas.</a:t>
            </a: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r>
              <a:rPr lang="en-GB" dirty="0">
                <a:latin typeface="Arial" panose="020B0604020202020204" pitchFamily="34" charset="0"/>
                <a:cs typeface="Arial" panose="020B0604020202020204" pitchFamily="34" charset="0"/>
              </a:rPr>
              <a:t>(Yarpole)</a:t>
            </a:r>
            <a:r>
              <a:rPr lang="en-GB" sz="2400" b="1" dirty="0">
                <a:latin typeface="Arial" panose="020B0604020202020204" pitchFamily="34" charset="0"/>
                <a:cs typeface="Arial" panose="020B0604020202020204" pitchFamily="34" charset="0"/>
              </a:rPr>
              <a:t>  </a:t>
            </a: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4692567" y="1814732"/>
            <a:ext cx="4790314" cy="4797858"/>
          </a:xfrm>
          <a:prstGeom prst="rect">
            <a:avLst/>
          </a:prstGeom>
        </p:spPr>
      </p:pic>
    </p:spTree>
    <p:extLst>
      <p:ext uri="{BB962C8B-B14F-4D97-AF65-F5344CB8AC3E}">
        <p14:creationId xmlns:p14="http://schemas.microsoft.com/office/powerpoint/2010/main" val="67384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436099"/>
            <a:ext cx="3207435" cy="3170099"/>
          </a:xfrm>
          <a:prstGeom prst="rect">
            <a:avLst/>
          </a:prstGeom>
          <a:noFill/>
        </p:spPr>
        <p:txBody>
          <a:bodyPr wrap="square" rtlCol="0">
            <a:spAutoFit/>
          </a:bodyPr>
          <a:lstStyle/>
          <a:p>
            <a:pPr lvl="1" algn="ctr"/>
            <a:r>
              <a:rPr lang="en-US" sz="4000" b="1" dirty="0">
                <a:latin typeface="Arial" panose="020B0604020202020204" pitchFamily="34" charset="0"/>
                <a:cs typeface="Arial" panose="020B0604020202020204" pitchFamily="34" charset="0"/>
              </a:rPr>
              <a:t>Defining the Boundary</a:t>
            </a:r>
          </a:p>
          <a:p>
            <a:pPr algn="ctr"/>
            <a:endParaRPr lang="en-US" sz="40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2" name="Rectangle 1"/>
          <p:cNvSpPr/>
          <p:nvPr/>
        </p:nvSpPr>
        <p:spPr>
          <a:xfrm>
            <a:off x="196949" y="2493697"/>
            <a:ext cx="3179298" cy="3785652"/>
          </a:xfrm>
          <a:prstGeom prst="rect">
            <a:avLst/>
          </a:prstGeom>
        </p:spPr>
        <p:txBody>
          <a:bodyPr wrap="square">
            <a:spAutoFit/>
          </a:bodyPr>
          <a:lstStyle/>
          <a:p>
            <a:pPr lvl="1"/>
            <a:r>
              <a:rPr lang="en-GB" sz="2400" b="1" dirty="0">
                <a:latin typeface="Arial" panose="020B0604020202020204" pitchFamily="34" charset="0"/>
                <a:cs typeface="Arial" panose="020B0604020202020204" pitchFamily="34" charset="0"/>
              </a:rPr>
              <a:t>Important amenity areas could be included in the settlement boundary and protected by policy. </a:t>
            </a:r>
          </a:p>
          <a:p>
            <a:pPr lvl="1"/>
            <a:endParaRPr lang="en-GB" sz="2400" b="1" dirty="0">
              <a:latin typeface="Arial" panose="020B0604020202020204" pitchFamily="34" charset="0"/>
              <a:cs typeface="Arial" panose="020B0604020202020204" pitchFamily="34" charset="0"/>
            </a:endParaRPr>
          </a:p>
          <a:p>
            <a:pPr lvl="1"/>
            <a:r>
              <a:rPr lang="en-GB" dirty="0">
                <a:latin typeface="Arial" panose="020B0604020202020204" pitchFamily="34" charset="0"/>
                <a:cs typeface="Arial" panose="020B0604020202020204" pitchFamily="34" charset="0"/>
              </a:rPr>
              <a:t>(Leintwardine)</a:t>
            </a:r>
          </a:p>
        </p:txBody>
      </p:sp>
      <p:pic>
        <p:nvPicPr>
          <p:cNvPr id="6" name="Picture 5"/>
          <p:cNvPicPr>
            <a:picLocks noChangeAspect="1"/>
          </p:cNvPicPr>
          <p:nvPr/>
        </p:nvPicPr>
        <p:blipFill>
          <a:blip r:embed="rId3"/>
          <a:stretch>
            <a:fillRect/>
          </a:stretch>
        </p:blipFill>
        <p:spPr>
          <a:xfrm>
            <a:off x="3955568" y="168523"/>
            <a:ext cx="5638597" cy="6523157"/>
          </a:xfrm>
          <a:prstGeom prst="rect">
            <a:avLst/>
          </a:prstGeom>
        </p:spPr>
      </p:pic>
    </p:spTree>
    <p:extLst>
      <p:ext uri="{BB962C8B-B14F-4D97-AF65-F5344CB8AC3E}">
        <p14:creationId xmlns:p14="http://schemas.microsoft.com/office/powerpoint/2010/main" val="259492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745" y="268777"/>
            <a:ext cx="4403188" cy="5663089"/>
          </a:xfrm>
          <a:prstGeom prst="rect">
            <a:avLst/>
          </a:prstGeom>
          <a:noFill/>
        </p:spPr>
        <p:txBody>
          <a:bodyPr wrap="square" rtlCol="0">
            <a:spAutoFit/>
          </a:bodyPr>
          <a:lstStyle/>
          <a:p>
            <a:pPr lvl="1" algn="ctr"/>
            <a:r>
              <a:rPr lang="en-US" sz="4000" b="1" dirty="0">
                <a:latin typeface="Arial" panose="020B0604020202020204" pitchFamily="34" charset="0"/>
                <a:cs typeface="Arial" panose="020B0604020202020204" pitchFamily="34" charset="0"/>
              </a:rPr>
              <a:t>Defining the Boundary</a:t>
            </a:r>
          </a:p>
          <a:p>
            <a:pPr algn="ctr"/>
            <a:endParaRPr lang="en-US" sz="4000" b="1" dirty="0">
              <a:latin typeface="Arial" panose="020B0604020202020204" pitchFamily="34" charset="0"/>
              <a:cs typeface="Arial" panose="020B0604020202020204" pitchFamily="34" charset="0"/>
            </a:endParaRPr>
          </a:p>
          <a:p>
            <a:pPr lvl="1"/>
            <a:r>
              <a:rPr lang="en-GB" sz="2400" b="1" dirty="0">
                <a:latin typeface="Arial" panose="020B0604020202020204" pitchFamily="34" charset="0"/>
                <a:cs typeface="Arial" panose="020B0604020202020204" pitchFamily="34" charset="0"/>
              </a:rPr>
              <a:t>Consider planning permissions, recent refusals, planning appeal decisions and previous Local Plan Inspector’s comments concerning areas on the edge of the village.</a:t>
            </a:r>
          </a:p>
          <a:p>
            <a:pPr lvl="1"/>
            <a:endParaRPr lang="en-GB" sz="2400" b="1" dirty="0">
              <a:latin typeface="Arial" panose="020B0604020202020204" pitchFamily="34" charset="0"/>
              <a:cs typeface="Arial" panose="020B0604020202020204" pitchFamily="34" charset="0"/>
            </a:endParaRPr>
          </a:p>
          <a:p>
            <a:pPr lvl="1"/>
            <a:r>
              <a:rPr lang="en-GB" dirty="0">
                <a:latin typeface="Arial" panose="020B0604020202020204" pitchFamily="34" charset="0"/>
                <a:cs typeface="Arial" panose="020B0604020202020204" pitchFamily="34" charset="0"/>
              </a:rPr>
              <a:t>(Orleton)</a:t>
            </a: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4731485" y="1406769"/>
            <a:ext cx="7102179" cy="4557933"/>
          </a:xfrm>
          <a:prstGeom prst="rect">
            <a:avLst/>
          </a:prstGeom>
        </p:spPr>
      </p:pic>
    </p:spTree>
    <p:extLst>
      <p:ext uri="{BB962C8B-B14F-4D97-AF65-F5344CB8AC3E}">
        <p14:creationId xmlns:p14="http://schemas.microsoft.com/office/powerpoint/2010/main" val="304356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1015" y="268777"/>
            <a:ext cx="4276580" cy="5663089"/>
          </a:xfrm>
          <a:prstGeom prst="rect">
            <a:avLst/>
          </a:prstGeom>
          <a:noFill/>
        </p:spPr>
        <p:txBody>
          <a:bodyPr wrap="square" rtlCol="0">
            <a:spAutoFit/>
          </a:bodyPr>
          <a:lstStyle/>
          <a:p>
            <a:pPr lvl="1" algn="ctr"/>
            <a:r>
              <a:rPr lang="en-US" sz="4000" b="1" dirty="0">
                <a:latin typeface="Arial" panose="020B0604020202020204" pitchFamily="34" charset="0"/>
                <a:cs typeface="Arial" panose="020B0604020202020204" pitchFamily="34" charset="0"/>
              </a:rPr>
              <a:t>Defining the Boundary</a:t>
            </a:r>
          </a:p>
          <a:p>
            <a:pPr algn="ctr"/>
            <a:endParaRPr lang="en-US" sz="4000" b="1" dirty="0">
              <a:latin typeface="Arial" panose="020B0604020202020204" pitchFamily="34" charset="0"/>
              <a:cs typeface="Arial" panose="020B0604020202020204" pitchFamily="34" charset="0"/>
            </a:endParaRPr>
          </a:p>
          <a:p>
            <a:pPr lvl="1"/>
            <a:r>
              <a:rPr lang="en-GB" sz="2400" b="1" dirty="0">
                <a:latin typeface="Arial" panose="020B0604020202020204" pitchFamily="34" charset="0"/>
                <a:cs typeface="Arial" panose="020B0604020202020204" pitchFamily="34" charset="0"/>
              </a:rPr>
              <a:t>Can include land and/or buildings which might improve the entrance of the village, ensure infrastructure improvements or a general enhancement to the village</a:t>
            </a:r>
          </a:p>
          <a:p>
            <a:pPr lvl="1"/>
            <a:endParaRPr lang="en-GB" sz="2400" b="1" dirty="0">
              <a:latin typeface="Arial" panose="020B0604020202020204" pitchFamily="34" charset="0"/>
              <a:cs typeface="Arial" panose="020B0604020202020204" pitchFamily="34" charset="0"/>
            </a:endParaRPr>
          </a:p>
          <a:p>
            <a:pPr lvl="1"/>
            <a:r>
              <a:rPr lang="en-GB" dirty="0">
                <a:latin typeface="Arial" panose="020B0604020202020204" pitchFamily="34" charset="0"/>
                <a:cs typeface="Arial" panose="020B0604020202020204" pitchFamily="34" charset="0"/>
              </a:rPr>
              <a:t>(Weston under </a:t>
            </a:r>
            <a:r>
              <a:rPr lang="en-GB" dirty="0" err="1">
                <a:latin typeface="Arial" panose="020B0604020202020204" pitchFamily="34" charset="0"/>
                <a:cs typeface="Arial" panose="020B0604020202020204" pitchFamily="34" charset="0"/>
              </a:rPr>
              <a:t>Penyard</a:t>
            </a:r>
            <a:r>
              <a:rPr lang="en-GB" dirty="0">
                <a:latin typeface="Arial" panose="020B0604020202020204" pitchFamily="34" charset="0"/>
                <a:cs typeface="Arial" panose="020B0604020202020204" pitchFamily="34" charset="0"/>
              </a:rPr>
              <a:t>)</a:t>
            </a: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4969021" y="454245"/>
            <a:ext cx="6197601" cy="6118321"/>
          </a:xfrm>
          <a:prstGeom prst="rect">
            <a:avLst/>
          </a:prstGeom>
        </p:spPr>
      </p:pic>
    </p:spTree>
    <p:extLst>
      <p:ext uri="{BB962C8B-B14F-4D97-AF65-F5344CB8AC3E}">
        <p14:creationId xmlns:p14="http://schemas.microsoft.com/office/powerpoint/2010/main" val="384690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941917" cy="4770537"/>
          </a:xfrm>
          <a:prstGeom prst="rect">
            <a:avLst/>
          </a:prstGeom>
          <a:noFill/>
        </p:spPr>
        <p:txBody>
          <a:bodyPr wrap="square" rtlCol="0">
            <a:spAutoFit/>
          </a:bodyPr>
          <a:lstStyle/>
          <a:p>
            <a:pPr algn="ctr"/>
            <a:r>
              <a:rPr lang="en-US" sz="4000" b="1" dirty="0">
                <a:latin typeface="Arial" panose="020B0604020202020204" pitchFamily="34" charset="0"/>
                <a:cs typeface="Arial" panose="020B0604020202020204" pitchFamily="34" charset="0"/>
              </a:rPr>
              <a:t>‘Equivalent Tools’ </a:t>
            </a:r>
          </a:p>
          <a:p>
            <a:pPr algn="ctr"/>
            <a:endParaRPr lang="en-US" sz="2400" b="1" dirty="0">
              <a:latin typeface="Arial" panose="020B0604020202020204" pitchFamily="34" charset="0"/>
              <a:cs typeface="Arial" panose="020B0604020202020204" pitchFamily="34" charset="0"/>
            </a:endParaRPr>
          </a:p>
          <a:p>
            <a:pPr algn="ctr"/>
            <a:r>
              <a:rPr lang="en-US" sz="2400" b="1" dirty="0">
                <a:latin typeface="Arial" panose="020B0604020202020204" pitchFamily="34" charset="0"/>
                <a:cs typeface="Arial" panose="020B0604020202020204" pitchFamily="34" charset="0"/>
              </a:rPr>
              <a:t>	</a:t>
            </a:r>
            <a:endParaRPr lang="en-US" sz="2800" b="1" dirty="0">
              <a:latin typeface="Arial" panose="020B0604020202020204" pitchFamily="34" charset="0"/>
              <a:cs typeface="Arial" panose="020B0604020202020204" pitchFamily="34" charset="0"/>
            </a:endParaRPr>
          </a:p>
          <a:p>
            <a:pPr lvl="1">
              <a:lnSpc>
                <a:spcPct val="150000"/>
              </a:lnSpc>
            </a:pPr>
            <a:r>
              <a:rPr lang="en-GB" sz="2400" b="1" dirty="0">
                <a:latin typeface="Arial" panose="020B0604020202020204" pitchFamily="34" charset="0"/>
                <a:cs typeface="Arial" panose="020B0604020202020204" pitchFamily="34" charset="0"/>
              </a:rPr>
              <a:t>Substantially Built Up Frontages</a:t>
            </a:r>
          </a:p>
          <a:p>
            <a:pPr lvl="1">
              <a:lnSpc>
                <a:spcPct val="150000"/>
              </a:lnSpc>
            </a:pPr>
            <a:r>
              <a:rPr lang="en-GB" dirty="0">
                <a:latin typeface="Arial" panose="020B0604020202020204" pitchFamily="34" charset="0"/>
                <a:cs typeface="Arial" panose="020B0604020202020204" pitchFamily="34" charset="0"/>
              </a:rPr>
              <a:t>(Whitney on Wye)</a:t>
            </a:r>
          </a:p>
          <a:p>
            <a:pPr lvl="1">
              <a:lnSpc>
                <a:spcPct val="150000"/>
              </a:lnSpc>
            </a:pPr>
            <a:r>
              <a:rPr lang="en-GB" sz="2400" b="1" dirty="0">
                <a:latin typeface="Arial" panose="020B0604020202020204" pitchFamily="34" charset="0"/>
                <a:cs typeface="Arial" panose="020B0604020202020204" pitchFamily="34" charset="0"/>
              </a:rPr>
              <a:t>Village Stop-Lines</a:t>
            </a:r>
          </a:p>
          <a:p>
            <a:pPr lvl="1">
              <a:lnSpc>
                <a:spcPct val="150000"/>
              </a:lnSpc>
            </a:pPr>
            <a:endParaRPr lang="en-GB" sz="2400" b="1" dirty="0">
              <a:latin typeface="Arial" panose="020B0604020202020204" pitchFamily="34" charset="0"/>
              <a:cs typeface="Arial" panose="020B0604020202020204" pitchFamily="34" charset="0"/>
            </a:endParaRPr>
          </a:p>
          <a:p>
            <a:pPr lvl="1">
              <a:lnSpc>
                <a:spcPct val="150000"/>
              </a:lnSpc>
            </a:pPr>
            <a:endParaRPr lang="en-GB" sz="2400" b="1" dirty="0">
              <a:latin typeface="Arial" panose="020B0604020202020204" pitchFamily="34" charset="0"/>
              <a:cs typeface="Arial" panose="020B0604020202020204" pitchFamily="34" charset="0"/>
            </a:endParaRPr>
          </a:p>
          <a:p>
            <a:pPr marL="1028700" lvl="1" indent="-571500">
              <a:lnSpc>
                <a:spcPct val="150000"/>
              </a:lnSpc>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6074837" y="1444042"/>
            <a:ext cx="4826001" cy="5151601"/>
          </a:xfrm>
          <a:prstGeom prst="rect">
            <a:avLst/>
          </a:prstGeom>
        </p:spPr>
      </p:pic>
    </p:spTree>
    <p:extLst>
      <p:ext uri="{BB962C8B-B14F-4D97-AF65-F5344CB8AC3E}">
        <p14:creationId xmlns:p14="http://schemas.microsoft.com/office/powerpoint/2010/main" val="76560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5" y="268777"/>
            <a:ext cx="4267324" cy="5524589"/>
          </a:xfrm>
          <a:prstGeom prst="rect">
            <a:avLst/>
          </a:prstGeom>
          <a:noFill/>
        </p:spPr>
        <p:txBody>
          <a:bodyPr wrap="square" rtlCol="0">
            <a:spAutoFit/>
          </a:bodyPr>
          <a:lstStyle/>
          <a:p>
            <a:pPr algn="ctr"/>
            <a:r>
              <a:rPr lang="en-US" sz="4000" b="1" dirty="0">
                <a:latin typeface="Arial" panose="020B0604020202020204" pitchFamily="34" charset="0"/>
                <a:cs typeface="Arial" panose="020B0604020202020204" pitchFamily="34" charset="0"/>
              </a:rPr>
              <a:t>‘Equivalent Tools’ </a:t>
            </a:r>
          </a:p>
          <a:p>
            <a:pPr algn="ctr"/>
            <a:endParaRPr lang="en-US" sz="2400" b="1" dirty="0">
              <a:latin typeface="Arial" panose="020B0604020202020204" pitchFamily="34" charset="0"/>
              <a:cs typeface="Arial" panose="020B0604020202020204" pitchFamily="34" charset="0"/>
            </a:endParaRPr>
          </a:p>
          <a:p>
            <a:pPr algn="ctr"/>
            <a:r>
              <a:rPr lang="en-US" sz="2400" b="1" dirty="0">
                <a:latin typeface="Arial" panose="020B0604020202020204" pitchFamily="34" charset="0"/>
                <a:cs typeface="Arial" panose="020B0604020202020204" pitchFamily="34" charset="0"/>
              </a:rPr>
              <a:t>	</a:t>
            </a:r>
            <a:endParaRPr lang="en-US" sz="2800" b="1" dirty="0">
              <a:latin typeface="Arial" panose="020B0604020202020204" pitchFamily="34" charset="0"/>
              <a:cs typeface="Arial" panose="020B0604020202020204" pitchFamily="34" charset="0"/>
            </a:endParaRPr>
          </a:p>
          <a:p>
            <a:pPr lvl="1">
              <a:lnSpc>
                <a:spcPct val="150000"/>
              </a:lnSpc>
            </a:pPr>
            <a:r>
              <a:rPr lang="en-GB" sz="2400" b="1" dirty="0">
                <a:latin typeface="Arial" panose="020B0604020202020204" pitchFamily="34" charset="0"/>
                <a:cs typeface="Arial" panose="020B0604020202020204" pitchFamily="34" charset="0"/>
              </a:rPr>
              <a:t>Policy Only approach</a:t>
            </a:r>
          </a:p>
          <a:p>
            <a:pPr lvl="1">
              <a:lnSpc>
                <a:spcPct val="150000"/>
              </a:lnSpc>
            </a:pPr>
            <a:r>
              <a:rPr lang="en-GB" dirty="0">
                <a:latin typeface="Arial" panose="020B0604020202020204" pitchFamily="34" charset="0"/>
                <a:cs typeface="Arial" panose="020B0604020202020204" pitchFamily="34" charset="0"/>
              </a:rPr>
              <a:t>(Brampton Bryan)</a:t>
            </a:r>
          </a:p>
          <a:p>
            <a:pPr lvl="1">
              <a:lnSpc>
                <a:spcPct val="150000"/>
              </a:lnSpc>
            </a:pPr>
            <a:endParaRPr lang="en-GB" dirty="0">
              <a:latin typeface="Arial" panose="020B0604020202020204" pitchFamily="34" charset="0"/>
              <a:cs typeface="Arial" panose="020B0604020202020204" pitchFamily="34" charset="0"/>
            </a:endParaRPr>
          </a:p>
          <a:p>
            <a:pPr lvl="1">
              <a:lnSpc>
                <a:spcPct val="150000"/>
              </a:lnSpc>
            </a:pPr>
            <a:r>
              <a:rPr lang="en-GB" sz="2400" b="1" dirty="0">
                <a:latin typeface="Arial" panose="020B0604020202020204" pitchFamily="34" charset="0"/>
                <a:cs typeface="Arial" panose="020B0604020202020204" pitchFamily="34" charset="0"/>
              </a:rPr>
              <a:t>Allocations only</a:t>
            </a:r>
          </a:p>
          <a:p>
            <a:pPr lvl="1">
              <a:lnSpc>
                <a:spcPct val="150000"/>
              </a:lnSpc>
            </a:pPr>
            <a:endParaRPr lang="en-GB" dirty="0">
              <a:latin typeface="Arial" panose="020B0604020202020204" pitchFamily="34" charset="0"/>
              <a:cs typeface="Arial" panose="020B0604020202020204" pitchFamily="34" charset="0"/>
            </a:endParaRPr>
          </a:p>
          <a:p>
            <a:pPr lvl="1">
              <a:lnSpc>
                <a:spcPct val="150000"/>
              </a:lnSpc>
            </a:pPr>
            <a:endParaRPr lang="en-GB" sz="2400" b="1" dirty="0">
              <a:latin typeface="Arial" panose="020B0604020202020204" pitchFamily="34" charset="0"/>
              <a:cs typeface="Arial" panose="020B0604020202020204" pitchFamily="34" charset="0"/>
            </a:endParaRPr>
          </a:p>
          <a:p>
            <a:pPr lvl="1">
              <a:lnSpc>
                <a:spcPct val="150000"/>
              </a:lnSpc>
            </a:pPr>
            <a:endParaRPr lang="en-GB" sz="2400" b="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5058898" y="674528"/>
            <a:ext cx="6299201" cy="5762161"/>
          </a:xfrm>
          <a:prstGeom prst="rect">
            <a:avLst/>
          </a:prstGeom>
        </p:spPr>
      </p:pic>
    </p:spTree>
    <p:extLst>
      <p:ext uri="{BB962C8B-B14F-4D97-AF65-F5344CB8AC3E}">
        <p14:creationId xmlns:p14="http://schemas.microsoft.com/office/powerpoint/2010/main" val="314543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941917" cy="6063198"/>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Herefordshire UDP policy for small settlements  </a:t>
            </a:r>
          </a:p>
          <a:p>
            <a:pPr algn="ctr"/>
            <a:endParaRPr lang="en-US" sz="800" b="1" dirty="0">
              <a:latin typeface="Arial" panose="020B0604020202020204" pitchFamily="34" charset="0"/>
              <a:cs typeface="Arial" panose="020B0604020202020204" pitchFamily="34" charset="0"/>
            </a:endParaRPr>
          </a:p>
          <a:p>
            <a:pPr lvl="1"/>
            <a:r>
              <a:rPr lang="en-GB" sz="2400" b="1" i="1" dirty="0">
                <a:latin typeface="Arial" panose="020B0604020202020204" pitchFamily="34" charset="0"/>
                <a:cs typeface="Arial" panose="020B0604020202020204" pitchFamily="34" charset="0"/>
              </a:rPr>
              <a:t>H6 Housing in smaller settlements </a:t>
            </a:r>
          </a:p>
          <a:p>
            <a:pPr lvl="1"/>
            <a:endParaRPr lang="en-GB" sz="2400" i="1" dirty="0">
              <a:latin typeface="Arial" panose="020B0604020202020204" pitchFamily="34" charset="0"/>
              <a:cs typeface="Arial" panose="020B0604020202020204" pitchFamily="34" charset="0"/>
            </a:endParaRPr>
          </a:p>
          <a:p>
            <a:pPr lvl="1"/>
            <a:r>
              <a:rPr lang="en-GB" sz="2000" b="1" i="1" dirty="0">
                <a:latin typeface="Arial" panose="020B0604020202020204" pitchFamily="34" charset="0"/>
                <a:cs typeface="Arial" panose="020B0604020202020204" pitchFamily="34" charset="0"/>
              </a:rPr>
              <a:t>In the following settlements, proposals for residential development on plots arising from the infilling of small gaps between existing dwellings within the settlement will be permitted, where: </a:t>
            </a:r>
          </a:p>
          <a:p>
            <a:pPr lvl="1"/>
            <a:endParaRPr lang="en-GB" sz="2000" b="1" i="1" dirty="0">
              <a:latin typeface="Arial" panose="020B0604020202020204" pitchFamily="34" charset="0"/>
              <a:cs typeface="Arial" panose="020B0604020202020204" pitchFamily="34" charset="0"/>
            </a:endParaRPr>
          </a:p>
          <a:p>
            <a:pPr marL="914400" lvl="1" indent="-457200">
              <a:buAutoNum type="arabicPeriod"/>
            </a:pPr>
            <a:r>
              <a:rPr lang="en-GB" sz="2000" b="1" i="1" dirty="0">
                <a:latin typeface="Arial" panose="020B0604020202020204" pitchFamily="34" charset="0"/>
                <a:cs typeface="Arial" panose="020B0604020202020204" pitchFamily="34" charset="0"/>
              </a:rPr>
              <a:t>the dwelling size is limited to a habitable living space of 90 </a:t>
            </a:r>
            <a:r>
              <a:rPr lang="en-GB" sz="2000" b="1" i="1" dirty="0" err="1">
                <a:latin typeface="Arial" panose="020B0604020202020204" pitchFamily="34" charset="0"/>
                <a:cs typeface="Arial" panose="020B0604020202020204" pitchFamily="34" charset="0"/>
              </a:rPr>
              <a:t>sq</a:t>
            </a:r>
            <a:r>
              <a:rPr lang="en-GB" sz="2000" b="1" i="1" dirty="0">
                <a:latin typeface="Arial" panose="020B0604020202020204" pitchFamily="34" charset="0"/>
                <a:cs typeface="Arial" panose="020B0604020202020204" pitchFamily="34" charset="0"/>
              </a:rPr>
              <a:t> m (3 bedroom house) or 100 </a:t>
            </a:r>
            <a:r>
              <a:rPr lang="en-GB" sz="2000" b="1" i="1" dirty="0" err="1">
                <a:latin typeface="Arial" panose="020B0604020202020204" pitchFamily="34" charset="0"/>
                <a:cs typeface="Arial" panose="020B0604020202020204" pitchFamily="34" charset="0"/>
              </a:rPr>
              <a:t>sq</a:t>
            </a:r>
            <a:r>
              <a:rPr lang="en-GB" sz="2000" b="1" i="1" dirty="0">
                <a:latin typeface="Arial" panose="020B0604020202020204" pitchFamily="34" charset="0"/>
                <a:cs typeface="Arial" panose="020B0604020202020204" pitchFamily="34" charset="0"/>
              </a:rPr>
              <a:t> m (4 bedroom house); </a:t>
            </a:r>
          </a:p>
          <a:p>
            <a:pPr marL="914400" lvl="1" indent="-457200">
              <a:buAutoNum type="arabicPeriod"/>
            </a:pPr>
            <a:r>
              <a:rPr lang="en-GB" sz="2000" b="1" i="1" dirty="0">
                <a:latin typeface="Arial" panose="020B0604020202020204" pitchFamily="34" charset="0"/>
                <a:cs typeface="Arial" panose="020B0604020202020204" pitchFamily="34" charset="0"/>
              </a:rPr>
              <a:t>the plot size is limited to a maximum area of 350 </a:t>
            </a:r>
            <a:r>
              <a:rPr lang="en-GB" sz="2000" b="1" i="1" dirty="0" err="1">
                <a:latin typeface="Arial" panose="020B0604020202020204" pitchFamily="34" charset="0"/>
                <a:cs typeface="Arial" panose="020B0604020202020204" pitchFamily="34" charset="0"/>
              </a:rPr>
              <a:t>sq</a:t>
            </a:r>
            <a:r>
              <a:rPr lang="en-GB" sz="2000" b="1" i="1" dirty="0">
                <a:latin typeface="Arial" panose="020B0604020202020204" pitchFamily="34" charset="0"/>
                <a:cs typeface="Arial" panose="020B0604020202020204" pitchFamily="34" charset="0"/>
              </a:rPr>
              <a:t> m; and</a:t>
            </a:r>
          </a:p>
          <a:p>
            <a:pPr marL="914400" lvl="1" indent="-457200">
              <a:buAutoNum type="arabicPeriod"/>
            </a:pPr>
            <a:r>
              <a:rPr lang="en-GB" sz="2000" b="1" i="1" dirty="0">
                <a:latin typeface="Arial" panose="020B0604020202020204" pitchFamily="34" charset="0"/>
                <a:cs typeface="Arial" panose="020B0604020202020204" pitchFamily="34" charset="0"/>
              </a:rPr>
              <a:t>the infill gap is no more than 30 metres frontage.</a:t>
            </a:r>
          </a:p>
          <a:p>
            <a:pPr lvl="1"/>
            <a:endParaRPr lang="en-GB" sz="2000" b="1" i="1" dirty="0">
              <a:latin typeface="Arial" panose="020B0604020202020204" pitchFamily="34" charset="0"/>
              <a:cs typeface="Arial" panose="020B0604020202020204" pitchFamily="34" charset="0"/>
            </a:endParaRPr>
          </a:p>
          <a:p>
            <a:pPr lvl="1"/>
            <a:r>
              <a:rPr lang="en-GB" sz="2000" b="1" i="1" dirty="0">
                <a:latin typeface="Arial" panose="020B0604020202020204" pitchFamily="34" charset="0"/>
                <a:cs typeface="Arial" panose="020B0604020202020204" pitchFamily="34" charset="0"/>
              </a:rPr>
              <a:t>In considering such planning applications priority will be given to applications on previously developed land. </a:t>
            </a:r>
          </a:p>
          <a:p>
            <a:pPr lvl="1"/>
            <a:endParaRPr lang="en-GB" sz="2000" b="1" i="1" dirty="0">
              <a:latin typeface="Arial" panose="020B0604020202020204" pitchFamily="34" charset="0"/>
              <a:cs typeface="Arial" panose="020B0604020202020204" pitchFamily="34" charset="0"/>
            </a:endParaRPr>
          </a:p>
          <a:p>
            <a:pPr lvl="1"/>
            <a:r>
              <a:rPr lang="en-GB" sz="2000" b="1" i="1" dirty="0">
                <a:latin typeface="Arial" panose="020B0604020202020204" pitchFamily="34" charset="0"/>
                <a:cs typeface="Arial" panose="020B0604020202020204" pitchFamily="34" charset="0"/>
              </a:rPr>
              <a:t>Developments on an appropriate infill plot larger than 30 metres frontage will be permitted for affordable housing where a proven local need has been successfully demonstrated. </a:t>
            </a:r>
            <a:endParaRPr lang="en-GB" sz="2400" b="1" i="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3945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941917" cy="3600986"/>
          </a:xfrm>
          <a:prstGeom prst="rect">
            <a:avLst/>
          </a:prstGeom>
          <a:noFill/>
        </p:spPr>
        <p:txBody>
          <a:bodyPr wrap="square" rtlCol="0">
            <a:spAutoFit/>
          </a:bodyPr>
          <a:lstStyle/>
          <a:p>
            <a:pPr lvl="1" algn="ctr"/>
            <a:r>
              <a:rPr lang="en-US" sz="4000" b="1" dirty="0">
                <a:latin typeface="Arial" panose="020B0604020202020204" pitchFamily="34" charset="0"/>
                <a:cs typeface="Arial" panose="020B0604020202020204" pitchFamily="34" charset="0"/>
              </a:rPr>
              <a:t>Other Boundary Issues</a:t>
            </a:r>
          </a:p>
          <a:p>
            <a:pPr algn="ctr"/>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From Herefordshire Council Guidance Note 20 </a:t>
            </a:r>
          </a:p>
          <a:p>
            <a:pPr marL="571500"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1028700" lvl="1" indent="-571500">
              <a:lnSpc>
                <a:spcPct val="150000"/>
              </a:lnSpc>
              <a:buFont typeface="Arial" panose="020B0604020202020204" pitchFamily="34" charset="0"/>
              <a:buChar char="•"/>
            </a:pPr>
            <a:r>
              <a:rPr lang="en-GB" sz="2400" b="1" dirty="0">
                <a:latin typeface="Arial" panose="020B0604020202020204" pitchFamily="34" charset="0"/>
                <a:cs typeface="Arial" panose="020B0604020202020204" pitchFamily="34" charset="0"/>
              </a:rPr>
              <a:t>Avoid ‘cramming’.</a:t>
            </a:r>
          </a:p>
          <a:p>
            <a:pPr marL="1028700" lvl="1" indent="-571500">
              <a:lnSpc>
                <a:spcPct val="150000"/>
              </a:lnSpc>
              <a:buFont typeface="Arial" panose="020B0604020202020204" pitchFamily="34" charset="0"/>
              <a:buChar char="•"/>
            </a:pPr>
            <a:r>
              <a:rPr lang="en-GB" sz="2400" b="1" dirty="0">
                <a:latin typeface="Arial" panose="020B0604020202020204" pitchFamily="34" charset="0"/>
                <a:cs typeface="Arial" panose="020B0604020202020204" pitchFamily="34" charset="0"/>
              </a:rPr>
              <a:t>Protect village setting.</a:t>
            </a:r>
          </a:p>
          <a:p>
            <a:pPr marL="1028700" lvl="1" indent="-571500">
              <a:lnSpc>
                <a:spcPct val="150000"/>
              </a:lnSpc>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6583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941917" cy="5016758"/>
          </a:xfrm>
          <a:prstGeom prst="rect">
            <a:avLst/>
          </a:prstGeom>
          <a:noFill/>
        </p:spPr>
        <p:txBody>
          <a:bodyPr wrap="square" rtlCol="0">
            <a:spAutoFit/>
          </a:bodyPr>
          <a:lstStyle/>
          <a:p>
            <a:pPr lvl="1" algn="ctr"/>
            <a:r>
              <a:rPr lang="en-US" sz="4000" b="1" dirty="0">
                <a:latin typeface="Arial" panose="020B0604020202020204" pitchFamily="34" charset="0"/>
                <a:cs typeface="Arial" panose="020B0604020202020204" pitchFamily="34" charset="0"/>
              </a:rPr>
              <a:t>Defining the Boundary</a:t>
            </a:r>
          </a:p>
          <a:p>
            <a:pPr algn="ctr"/>
            <a:endParaRPr lang="en-US" sz="40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r>
              <a:rPr lang="en-GB" sz="2400" b="1" dirty="0">
                <a:latin typeface="Arial" panose="020B0604020202020204" pitchFamily="34" charset="0"/>
                <a:cs typeface="Arial" panose="020B0604020202020204" pitchFamily="34" charset="0"/>
              </a:rPr>
              <a:t>Protect the countryside from unnecessary ribbon and other  development. </a:t>
            </a: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r>
              <a:rPr lang="en-GB" sz="2400" b="1" dirty="0">
                <a:latin typeface="Arial" panose="020B0604020202020204" pitchFamily="34" charset="0"/>
                <a:cs typeface="Arial" panose="020B0604020202020204" pitchFamily="34" charset="0"/>
              </a:rPr>
              <a:t>Boundaries are best where they follow physical features, such as - buildings, field boundaries or curtilages. </a:t>
            </a: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r>
              <a:rPr lang="en-GB" sz="2400" b="1" dirty="0">
                <a:latin typeface="Arial" panose="020B0604020202020204" pitchFamily="34" charset="0"/>
                <a:cs typeface="Arial" panose="020B0604020202020204" pitchFamily="34" charset="0"/>
              </a:rPr>
              <a:t>Where necessary to conserve the character, they can exclude large gardens, orchards and other areas - in these instances boundaries may not relate fully to those physical features.</a:t>
            </a:r>
          </a:p>
          <a:p>
            <a:pPr marL="571500" indent="-571500">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6853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941917" cy="3785652"/>
          </a:xfrm>
          <a:prstGeom prst="rect">
            <a:avLst/>
          </a:prstGeom>
          <a:noFill/>
        </p:spPr>
        <p:txBody>
          <a:bodyPr wrap="square" rtlCol="0">
            <a:spAutoFit/>
          </a:bodyPr>
          <a:lstStyle/>
          <a:p>
            <a:pPr lvl="1" algn="ctr"/>
            <a:r>
              <a:rPr lang="en-US" sz="4000" b="1" dirty="0">
                <a:latin typeface="Arial" panose="020B0604020202020204" pitchFamily="34" charset="0"/>
                <a:cs typeface="Arial" panose="020B0604020202020204" pitchFamily="34" charset="0"/>
              </a:rPr>
              <a:t>Defining the Boundary</a:t>
            </a:r>
            <a:endParaRPr lang="en-GB" sz="24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lvl="1"/>
            <a:endParaRPr lang="en-GB" sz="2400" b="1" dirty="0">
              <a:latin typeface="Arial" panose="020B0604020202020204" pitchFamily="34" charset="0"/>
              <a:cs typeface="Arial" panose="020B0604020202020204" pitchFamily="34" charset="0"/>
            </a:endParaRPr>
          </a:p>
          <a:p>
            <a:pPr lvl="1"/>
            <a:endParaRPr lang="en-GB" sz="2400" b="1" dirty="0">
              <a:latin typeface="Arial" panose="020B0604020202020204" pitchFamily="34" charset="0"/>
              <a:cs typeface="Arial" panose="020B0604020202020204" pitchFamily="34" charset="0"/>
            </a:endParaRPr>
          </a:p>
          <a:p>
            <a:pPr lvl="1"/>
            <a:endParaRPr lang="en-GB" sz="2400" b="1" dirty="0">
              <a:latin typeface="Arial" panose="020B0604020202020204" pitchFamily="34" charset="0"/>
              <a:cs typeface="Arial" panose="020B0604020202020204" pitchFamily="34" charset="0"/>
            </a:endParaRPr>
          </a:p>
          <a:p>
            <a:pPr lvl="1"/>
            <a:endParaRPr lang="en-GB" sz="2400" b="1" dirty="0">
              <a:latin typeface="Arial" panose="020B0604020202020204" pitchFamily="34" charset="0"/>
              <a:cs typeface="Arial" panose="020B0604020202020204" pitchFamily="34" charset="0"/>
            </a:endParaRPr>
          </a:p>
          <a:p>
            <a:pPr lvl="1"/>
            <a:r>
              <a:rPr lang="en-GB" sz="2400" b="1" dirty="0">
                <a:latin typeface="Arial" panose="020B0604020202020204" pitchFamily="34" charset="0"/>
                <a:cs typeface="Arial" panose="020B0604020202020204" pitchFamily="34" charset="0"/>
              </a:rPr>
              <a:t>The existence or not of </a:t>
            </a:r>
          </a:p>
          <a:p>
            <a:pPr lvl="1"/>
            <a:r>
              <a:rPr lang="en-GB" sz="2400" b="1" dirty="0">
                <a:latin typeface="Arial" panose="020B0604020202020204" pitchFamily="34" charset="0"/>
                <a:cs typeface="Arial" panose="020B0604020202020204" pitchFamily="34" charset="0"/>
              </a:rPr>
              <a:t>a previous settlement </a:t>
            </a:r>
          </a:p>
          <a:p>
            <a:pPr lvl="1"/>
            <a:r>
              <a:rPr lang="en-GB" sz="2400" b="1" dirty="0">
                <a:latin typeface="Arial" panose="020B0604020202020204" pitchFamily="34" charset="0"/>
                <a:cs typeface="Arial" panose="020B0604020202020204" pitchFamily="34" charset="0"/>
              </a:rPr>
              <a:t>boundary is a good </a:t>
            </a:r>
          </a:p>
          <a:p>
            <a:pPr lvl="1"/>
            <a:r>
              <a:rPr lang="en-GB" sz="2400" b="1" dirty="0">
                <a:latin typeface="Arial" panose="020B0604020202020204" pitchFamily="34" charset="0"/>
                <a:cs typeface="Arial" panose="020B0604020202020204" pitchFamily="34" charset="0"/>
              </a:rPr>
              <a:t>starting point</a:t>
            </a: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Picture 1">
            <a:extLst>
              <a:ext uri="{FF2B5EF4-FFF2-40B4-BE49-F238E27FC236}">
                <a16:creationId xmlns:a16="http://schemas.microsoft.com/office/drawing/2014/main" id="{EBDB47F5-5D97-439A-AC61-8D5619363CE8}"/>
              </a:ext>
            </a:extLst>
          </p:cNvPr>
          <p:cNvPicPr>
            <a:picLocks noChangeAspect="1"/>
          </p:cNvPicPr>
          <p:nvPr/>
        </p:nvPicPr>
        <p:blipFill>
          <a:blip r:embed="rId3"/>
          <a:stretch>
            <a:fillRect/>
          </a:stretch>
        </p:blipFill>
        <p:spPr>
          <a:xfrm>
            <a:off x="5278593" y="1208730"/>
            <a:ext cx="5164948" cy="5380493"/>
          </a:xfrm>
          <a:prstGeom prst="rect">
            <a:avLst/>
          </a:prstGeom>
        </p:spPr>
      </p:pic>
    </p:spTree>
    <p:extLst>
      <p:ext uri="{BB962C8B-B14F-4D97-AF65-F5344CB8AC3E}">
        <p14:creationId xmlns:p14="http://schemas.microsoft.com/office/powerpoint/2010/main" val="410866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941917" cy="1323439"/>
          </a:xfrm>
          <a:prstGeom prst="rect">
            <a:avLst/>
          </a:prstGeom>
          <a:noFill/>
        </p:spPr>
        <p:txBody>
          <a:bodyPr wrap="square" rtlCol="0">
            <a:spAutoFit/>
          </a:bodyPr>
          <a:lstStyle/>
          <a:p>
            <a:pPr algn="ctr"/>
            <a:endParaRPr lang="en-GB" sz="4000" b="1" dirty="0">
              <a:latin typeface="Arial" panose="020B0604020202020204" pitchFamily="34" charset="0"/>
              <a:cs typeface="Arial" panose="020B0604020202020204" pitchFamily="34" charset="0"/>
            </a:endParaRPr>
          </a:p>
          <a:p>
            <a:pPr algn="ctr"/>
            <a:r>
              <a:rPr lang="en-GB" sz="4000" b="1" dirty="0">
                <a:latin typeface="Arial" panose="020B0604020202020204" pitchFamily="34" charset="0"/>
                <a:cs typeface="Arial" panose="020B0604020202020204" pitchFamily="34" charset="0"/>
              </a:rPr>
              <a:t>What is a Settlement Boundary?</a:t>
            </a:r>
          </a:p>
        </p:txBody>
      </p:sp>
      <p:sp>
        <p:nvSpPr>
          <p:cNvPr id="5" name="Rectangle 4"/>
          <p:cNvSpPr/>
          <p:nvPr/>
        </p:nvSpPr>
        <p:spPr>
          <a:xfrm>
            <a:off x="501625" y="952313"/>
            <a:ext cx="11146424" cy="5232138"/>
          </a:xfrm>
          <a:prstGeom prst="rect">
            <a:avLst/>
          </a:prstGeom>
        </p:spPr>
        <p:txBody>
          <a:bodyPr wrap="square">
            <a:spAutoFit/>
          </a:bodyPr>
          <a:lstStyle/>
          <a:p>
            <a:pPr lvl="5">
              <a:lnSpc>
                <a:spcPct val="107000"/>
              </a:lnSpc>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800100" lvl="1" indent="-342900">
              <a:lnSpc>
                <a:spcPct val="107000"/>
              </a:lnSpc>
              <a:buFont typeface="Arial" panose="020B0604020202020204" pitchFamily="34" charset="0"/>
              <a:buChar char="•"/>
            </a:pPr>
            <a:r>
              <a:rPr lang="en-GB" sz="2400" b="1" dirty="0">
                <a:latin typeface="Arial" panose="020B0604020202020204" pitchFamily="34" charset="0"/>
                <a:cs typeface="Arial" panose="020B0604020202020204" pitchFamily="34" charset="0"/>
              </a:rPr>
              <a:t>Core Strategy indicates that where appropriate Neighbourhood Development Plans should define the extent of these settlements with a settlement boundary or ‘equivalent tool.’</a:t>
            </a:r>
          </a:p>
          <a:p>
            <a:pPr marL="800100" lvl="1" indent="-342900">
              <a:lnSpc>
                <a:spcPct val="107000"/>
              </a:lnSpc>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800100" lvl="1" indent="-342900">
              <a:lnSpc>
                <a:spcPct val="107000"/>
              </a:lnSpc>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An area where a set of plan policies are to be applied.</a:t>
            </a:r>
          </a:p>
          <a:p>
            <a:pPr marL="800100" lvl="1" indent="-342900">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sz="2400" b="1" dirty="0">
                <a:latin typeface="Arial" panose="020B0604020202020204" pitchFamily="34" charset="0"/>
                <a:cs typeface="Arial" panose="020B0604020202020204" pitchFamily="34" charset="0"/>
              </a:rPr>
              <a:t>Outside of the boundary land will be considered open countryside where development is more strictly controlled.</a:t>
            </a:r>
          </a:p>
          <a:p>
            <a:pPr marL="800100" lvl="1" indent="-342900">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a:p>
            <a:pPr marL="800100" lvl="1" indent="-342900">
              <a:lnSpc>
                <a:spcPct val="107000"/>
              </a:lnSpc>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66360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941917" cy="4524315"/>
          </a:xfrm>
          <a:prstGeom prst="rect">
            <a:avLst/>
          </a:prstGeom>
          <a:noFill/>
        </p:spPr>
        <p:txBody>
          <a:bodyPr wrap="square" rtlCol="0">
            <a:spAutoFit/>
          </a:bodyPr>
          <a:lstStyle/>
          <a:p>
            <a:pPr lvl="1" algn="ctr"/>
            <a:r>
              <a:rPr lang="en-US" sz="4000" b="1" dirty="0">
                <a:latin typeface="Arial" panose="020B0604020202020204" pitchFamily="34" charset="0"/>
                <a:cs typeface="Arial" panose="020B0604020202020204" pitchFamily="34" charset="0"/>
              </a:rPr>
              <a:t>Defining the Boundary</a:t>
            </a:r>
          </a:p>
          <a:p>
            <a:pPr algn="ctr"/>
            <a:endParaRPr lang="en-US" sz="40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lvl="1"/>
            <a:r>
              <a:rPr lang="en-GB" sz="2400" b="1" dirty="0">
                <a:latin typeface="Arial" panose="020B0604020202020204" pitchFamily="34" charset="0"/>
                <a:cs typeface="Arial" panose="020B0604020202020204" pitchFamily="34" charset="0"/>
              </a:rPr>
              <a:t>Provide for an appropriate level of proportional growth - there will be a requirement to demonstrate that there is enough available capacity within the boundary(ies) for this;</a:t>
            </a:r>
          </a:p>
          <a:p>
            <a:pPr lvl="1"/>
            <a:endParaRPr lang="en-GB" sz="2400" b="1" dirty="0">
              <a:latin typeface="Arial" panose="020B0604020202020204" pitchFamily="34" charset="0"/>
              <a:cs typeface="Arial" panose="020B0604020202020204" pitchFamily="34" charset="0"/>
            </a:endParaRPr>
          </a:p>
          <a:p>
            <a:pPr lvl="1"/>
            <a:r>
              <a:rPr lang="en-GB" sz="2400" b="1" dirty="0">
                <a:latin typeface="Arial" panose="020B0604020202020204" pitchFamily="34" charset="0"/>
                <a:cs typeface="Arial" panose="020B0604020202020204" pitchFamily="34" charset="0"/>
              </a:rPr>
              <a:t> or </a:t>
            </a:r>
          </a:p>
          <a:p>
            <a:pPr lvl="1"/>
            <a:endParaRPr lang="en-GB" sz="2400" b="1" dirty="0">
              <a:latin typeface="Arial" panose="020B0604020202020204" pitchFamily="34" charset="0"/>
              <a:cs typeface="Arial" panose="020B0604020202020204" pitchFamily="34" charset="0"/>
            </a:endParaRPr>
          </a:p>
          <a:p>
            <a:pPr lvl="1"/>
            <a:r>
              <a:rPr lang="en-GB" sz="2400" b="1" dirty="0">
                <a:latin typeface="Arial" panose="020B0604020202020204" pitchFamily="34" charset="0"/>
                <a:cs typeface="Arial" panose="020B0604020202020204" pitchFamily="34" charset="0"/>
              </a:rPr>
              <a:t>Proof that this is not possible. </a:t>
            </a: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1139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6879" y="648605"/>
            <a:ext cx="9941917" cy="2246769"/>
          </a:xfrm>
          <a:prstGeom prst="rect">
            <a:avLst/>
          </a:prstGeom>
          <a:noFill/>
        </p:spPr>
        <p:txBody>
          <a:bodyPr wrap="square" rtlCol="0">
            <a:spAutoFit/>
          </a:bodyPr>
          <a:lstStyle/>
          <a:p>
            <a:pPr algn="ctr"/>
            <a:endParaRPr lang="en-GB" sz="4000" b="1" dirty="0">
              <a:latin typeface="Arial" panose="020B0604020202020204" pitchFamily="34" charset="0"/>
              <a:cs typeface="Arial" panose="020B0604020202020204" pitchFamily="34" charset="0"/>
            </a:endParaRPr>
          </a:p>
          <a:p>
            <a:pPr algn="ctr"/>
            <a:endParaRPr lang="en-GB" sz="4000" b="1" dirty="0">
              <a:latin typeface="Arial" panose="020B0604020202020204" pitchFamily="34" charset="0"/>
              <a:cs typeface="Arial" panose="020B0604020202020204" pitchFamily="34" charset="0"/>
            </a:endParaRPr>
          </a:p>
          <a:p>
            <a:pPr algn="ctr"/>
            <a:r>
              <a:rPr lang="en-GB" sz="6000" b="1" dirty="0">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1408123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941917" cy="707886"/>
          </a:xfrm>
          <a:prstGeom prst="rect">
            <a:avLst/>
          </a:prstGeom>
          <a:noFill/>
        </p:spPr>
        <p:txBody>
          <a:bodyPr wrap="square" rtlCol="0">
            <a:spAutoFit/>
          </a:bodyPr>
          <a:lstStyle/>
          <a:p>
            <a:pPr algn="ctr"/>
            <a:r>
              <a:rPr lang="en-GB" sz="4000" b="1" dirty="0">
                <a:latin typeface="Arial" panose="020B0604020202020204" pitchFamily="34" charset="0"/>
                <a:cs typeface="Arial" panose="020B0604020202020204" pitchFamily="34" charset="0"/>
              </a:rPr>
              <a:t>What is a Settlement Boundary?</a:t>
            </a:r>
          </a:p>
        </p:txBody>
      </p:sp>
      <p:sp>
        <p:nvSpPr>
          <p:cNvPr id="2" name="Rectangle 1"/>
          <p:cNvSpPr/>
          <p:nvPr/>
        </p:nvSpPr>
        <p:spPr>
          <a:xfrm>
            <a:off x="365760" y="2053882"/>
            <a:ext cx="3758057" cy="3154838"/>
          </a:xfrm>
          <a:prstGeom prst="rect">
            <a:avLst/>
          </a:prstGeom>
        </p:spPr>
        <p:txBody>
          <a:bodyPr wrap="square">
            <a:spAutoFit/>
          </a:bodyPr>
          <a:lstStyle/>
          <a:p>
            <a:pPr>
              <a:lnSpc>
                <a:spcPct val="107000"/>
              </a:lnSpc>
              <a:spcAft>
                <a:spcPts val="0"/>
              </a:spcAft>
            </a:pPr>
            <a:r>
              <a:rPr lang="en-GB" sz="2800" b="1" dirty="0">
                <a:latin typeface="Arial" panose="020B0604020202020204" pitchFamily="34" charset="0"/>
                <a:cs typeface="Arial" panose="020B0604020202020204" pitchFamily="34" charset="0"/>
              </a:rPr>
              <a:t>‘A line that is drawn on a plan around a village, which reflects its built form’</a:t>
            </a:r>
          </a:p>
          <a:p>
            <a:pPr>
              <a:lnSpc>
                <a:spcPct val="107000"/>
              </a:lnSpc>
              <a:spcAft>
                <a:spcPts val="0"/>
              </a:spcAft>
            </a:pPr>
            <a:endParaRPr lang="en-GB" sz="2800" b="1" dirty="0">
              <a:latin typeface="Arial" panose="020B0604020202020204" pitchFamily="34" charset="0"/>
              <a:cs typeface="Arial" panose="020B0604020202020204" pitchFamily="34" charset="0"/>
            </a:endParaRPr>
          </a:p>
          <a:p>
            <a:pPr>
              <a:lnSpc>
                <a:spcPct val="107000"/>
              </a:lnSpc>
              <a:spcAft>
                <a:spcPts val="0"/>
              </a:spcAft>
            </a:pPr>
            <a:r>
              <a:rPr lang="en-GB" dirty="0">
                <a:latin typeface="Arial" panose="020B0604020202020204" pitchFamily="34" charset="0"/>
                <a:cs typeface="Arial" panose="020B0604020202020204" pitchFamily="34" charset="0"/>
              </a:rPr>
              <a:t>(Stoke Prior)</a:t>
            </a:r>
          </a:p>
        </p:txBody>
      </p:sp>
      <p:pic>
        <p:nvPicPr>
          <p:cNvPr id="3" name="Picture 2"/>
          <p:cNvPicPr>
            <a:picLocks noChangeAspect="1"/>
          </p:cNvPicPr>
          <p:nvPr/>
        </p:nvPicPr>
        <p:blipFill>
          <a:blip r:embed="rId3"/>
          <a:stretch>
            <a:fillRect/>
          </a:stretch>
        </p:blipFill>
        <p:spPr>
          <a:xfrm>
            <a:off x="4719972" y="1392702"/>
            <a:ext cx="5332177" cy="5195449"/>
          </a:xfrm>
          <a:prstGeom prst="rect">
            <a:avLst/>
          </a:prstGeom>
        </p:spPr>
      </p:pic>
    </p:spTree>
    <p:extLst>
      <p:ext uri="{BB962C8B-B14F-4D97-AF65-F5344CB8AC3E}">
        <p14:creationId xmlns:p14="http://schemas.microsoft.com/office/powerpoint/2010/main" val="732122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941917" cy="1323439"/>
          </a:xfrm>
          <a:prstGeom prst="rect">
            <a:avLst/>
          </a:prstGeom>
          <a:noFill/>
        </p:spPr>
        <p:txBody>
          <a:bodyPr wrap="square" rtlCol="0">
            <a:spAutoFit/>
          </a:bodyPr>
          <a:lstStyle/>
          <a:p>
            <a:pPr algn="ctr"/>
            <a:endParaRPr lang="en-GB" sz="4000" b="1" dirty="0">
              <a:latin typeface="Arial" panose="020B0604020202020204" pitchFamily="34" charset="0"/>
              <a:cs typeface="Arial" panose="020B0604020202020204" pitchFamily="34" charset="0"/>
            </a:endParaRPr>
          </a:p>
          <a:p>
            <a:pPr algn="ctr"/>
            <a:r>
              <a:rPr lang="en-GB" sz="4000" b="1" dirty="0">
                <a:latin typeface="Arial" panose="020B0604020202020204" pitchFamily="34" charset="0"/>
                <a:cs typeface="Arial" panose="020B0604020202020204" pitchFamily="34" charset="0"/>
              </a:rPr>
              <a:t>What is a Settlement Boundary?</a:t>
            </a:r>
          </a:p>
        </p:txBody>
      </p:sp>
      <p:sp>
        <p:nvSpPr>
          <p:cNvPr id="5" name="Rectangle 4"/>
          <p:cNvSpPr/>
          <p:nvPr/>
        </p:nvSpPr>
        <p:spPr>
          <a:xfrm>
            <a:off x="501625" y="952313"/>
            <a:ext cx="11146424" cy="1804789"/>
          </a:xfrm>
          <a:prstGeom prst="rect">
            <a:avLst/>
          </a:prstGeom>
        </p:spPr>
        <p:txBody>
          <a:bodyPr wrap="square">
            <a:spAutoFit/>
          </a:bodyPr>
          <a:lstStyle/>
          <a:p>
            <a:pPr lvl="5">
              <a:lnSpc>
                <a:spcPct val="107000"/>
              </a:lnSpc>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800100" lvl="1" indent="-342900">
              <a:lnSpc>
                <a:spcPct val="107000"/>
              </a:lnSpc>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800100" lvl="1" indent="-342900">
              <a:lnSpc>
                <a:spcPct val="107000"/>
              </a:lnSpc>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2" name="Rectangle 1"/>
          <p:cNvSpPr/>
          <p:nvPr/>
        </p:nvSpPr>
        <p:spPr>
          <a:xfrm>
            <a:off x="154745" y="1871003"/>
            <a:ext cx="3826413" cy="4636782"/>
          </a:xfrm>
          <a:prstGeom prst="rect">
            <a:avLst/>
          </a:prstGeom>
        </p:spPr>
        <p:txBody>
          <a:bodyPr wrap="square">
            <a:spAutoFit/>
          </a:bodyPr>
          <a:lstStyle/>
          <a:p>
            <a:pPr lvl="1">
              <a:lnSpc>
                <a:spcPct val="107000"/>
              </a:lnSpc>
            </a:pPr>
            <a:r>
              <a:rPr lang="en-GB" sz="2400" b="1" dirty="0">
                <a:latin typeface="Arial" panose="020B0604020202020204" pitchFamily="34" charset="0"/>
                <a:cs typeface="Arial" panose="020B0604020202020204" pitchFamily="34" charset="0"/>
              </a:rPr>
              <a:t>There is no guarantee of planning permission on any land within the boundary - other planning policies may apply, e.g. land may be subject to flooding.</a:t>
            </a: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r>
              <a:rPr lang="en-GB" dirty="0">
                <a:latin typeface="Arial" panose="020B0604020202020204" pitchFamily="34" charset="0"/>
                <a:cs typeface="Arial" panose="020B0604020202020204" pitchFamily="34" charset="0"/>
              </a:rPr>
              <a:t>(Walford – North Herefordshire) </a:t>
            </a:r>
          </a:p>
        </p:txBody>
      </p:sp>
      <p:pic>
        <p:nvPicPr>
          <p:cNvPr id="3" name="Picture 2"/>
          <p:cNvPicPr>
            <a:picLocks noChangeAspect="1"/>
          </p:cNvPicPr>
          <p:nvPr/>
        </p:nvPicPr>
        <p:blipFill>
          <a:blip r:embed="rId3"/>
          <a:stretch>
            <a:fillRect/>
          </a:stretch>
        </p:blipFill>
        <p:spPr>
          <a:xfrm>
            <a:off x="4337190" y="2039731"/>
            <a:ext cx="3427725" cy="3601414"/>
          </a:xfrm>
          <a:prstGeom prst="rect">
            <a:avLst/>
          </a:prstGeom>
        </p:spPr>
      </p:pic>
      <p:pic>
        <p:nvPicPr>
          <p:cNvPr id="6" name="Picture 5"/>
          <p:cNvPicPr>
            <a:picLocks noChangeAspect="1"/>
          </p:cNvPicPr>
          <p:nvPr/>
        </p:nvPicPr>
        <p:blipFill>
          <a:blip r:embed="rId4"/>
          <a:stretch>
            <a:fillRect/>
          </a:stretch>
        </p:blipFill>
        <p:spPr>
          <a:xfrm>
            <a:off x="8005834" y="2107804"/>
            <a:ext cx="3778080" cy="3465267"/>
          </a:xfrm>
          <a:prstGeom prst="rect">
            <a:avLst/>
          </a:prstGeom>
        </p:spPr>
      </p:pic>
    </p:spTree>
    <p:extLst>
      <p:ext uri="{BB962C8B-B14F-4D97-AF65-F5344CB8AC3E}">
        <p14:creationId xmlns:p14="http://schemas.microsoft.com/office/powerpoint/2010/main" val="1827514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268777"/>
            <a:ext cx="9941917" cy="1815882"/>
          </a:xfrm>
          <a:prstGeom prst="rect">
            <a:avLst/>
          </a:prstGeom>
          <a:noFill/>
        </p:spPr>
        <p:txBody>
          <a:bodyPr wrap="square" rtlCol="0">
            <a:spAutoFit/>
          </a:bodyPr>
          <a:lstStyle/>
          <a:p>
            <a:pPr algn="ctr"/>
            <a:endParaRPr lang="en-GB" sz="4000" b="1" dirty="0">
              <a:latin typeface="Arial" panose="020B0604020202020204" pitchFamily="34" charset="0"/>
              <a:cs typeface="Arial" panose="020B0604020202020204" pitchFamily="34" charset="0"/>
            </a:endParaRPr>
          </a:p>
          <a:p>
            <a:pPr algn="ctr"/>
            <a:r>
              <a:rPr lang="en-GB" sz="4000" b="1" dirty="0">
                <a:latin typeface="Arial" panose="020B0604020202020204" pitchFamily="34" charset="0"/>
                <a:cs typeface="Arial" panose="020B0604020202020204" pitchFamily="34" charset="0"/>
              </a:rPr>
              <a:t>What is a Settlement Boundary – </a:t>
            </a:r>
          </a:p>
          <a:p>
            <a:pPr algn="ctr"/>
            <a:r>
              <a:rPr lang="en-GB" sz="3200" b="1" dirty="0">
                <a:latin typeface="Arial" panose="020B0604020202020204" pitchFamily="34" charset="0"/>
                <a:cs typeface="Arial" panose="020B0604020202020204" pitchFamily="34" charset="0"/>
              </a:rPr>
              <a:t>Define and retain settlement character</a:t>
            </a:r>
          </a:p>
        </p:txBody>
      </p:sp>
      <p:sp>
        <p:nvSpPr>
          <p:cNvPr id="5" name="Rectangle 4"/>
          <p:cNvSpPr/>
          <p:nvPr/>
        </p:nvSpPr>
        <p:spPr>
          <a:xfrm>
            <a:off x="501625" y="952313"/>
            <a:ext cx="11146424" cy="1804789"/>
          </a:xfrm>
          <a:prstGeom prst="rect">
            <a:avLst/>
          </a:prstGeom>
        </p:spPr>
        <p:txBody>
          <a:bodyPr wrap="square">
            <a:spAutoFit/>
          </a:bodyPr>
          <a:lstStyle/>
          <a:p>
            <a:pPr lvl="5">
              <a:lnSpc>
                <a:spcPct val="107000"/>
              </a:lnSpc>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800100" lvl="1" indent="-342900">
              <a:lnSpc>
                <a:spcPct val="107000"/>
              </a:lnSpc>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800100" lvl="1" indent="-342900">
              <a:lnSpc>
                <a:spcPct val="107000"/>
              </a:lnSpc>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2" name="Rectangle 1"/>
          <p:cNvSpPr/>
          <p:nvPr/>
        </p:nvSpPr>
        <p:spPr>
          <a:xfrm>
            <a:off x="154746" y="1871003"/>
            <a:ext cx="2278966" cy="4735592"/>
          </a:xfrm>
          <a:prstGeom prst="rect">
            <a:avLst/>
          </a:prstGeom>
        </p:spPr>
        <p:txBody>
          <a:bodyPr wrap="square">
            <a:spAutoFit/>
          </a:bodyPr>
          <a:lstStyle/>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endParaRPr lang="en-GB" sz="2400" b="1" dirty="0">
              <a:latin typeface="Arial" panose="020B0604020202020204" pitchFamily="34" charset="0"/>
              <a:cs typeface="Arial" panose="020B0604020202020204" pitchFamily="34" charset="0"/>
            </a:endParaRPr>
          </a:p>
          <a:p>
            <a:pPr lvl="1">
              <a:lnSpc>
                <a:spcPct val="107000"/>
              </a:lnSpc>
            </a:pPr>
            <a:r>
              <a:rPr lang="en-GB" dirty="0">
                <a:latin typeface="Arial" panose="020B0604020202020204" pitchFamily="34" charset="0"/>
                <a:cs typeface="Arial" panose="020B0604020202020204" pitchFamily="34" charset="0"/>
              </a:rPr>
              <a:t>(Shobdon) </a:t>
            </a:r>
          </a:p>
        </p:txBody>
      </p:sp>
      <p:pic>
        <p:nvPicPr>
          <p:cNvPr id="3" name="Picture 2"/>
          <p:cNvPicPr>
            <a:picLocks noChangeAspect="1"/>
          </p:cNvPicPr>
          <p:nvPr/>
        </p:nvPicPr>
        <p:blipFill>
          <a:blip r:embed="rId3"/>
          <a:stretch>
            <a:fillRect/>
          </a:stretch>
        </p:blipFill>
        <p:spPr>
          <a:xfrm>
            <a:off x="154746" y="2869161"/>
            <a:ext cx="5158896" cy="3232160"/>
          </a:xfrm>
          <a:prstGeom prst="rect">
            <a:avLst/>
          </a:prstGeom>
        </p:spPr>
      </p:pic>
      <p:pic>
        <p:nvPicPr>
          <p:cNvPr id="6" name="Picture 5"/>
          <p:cNvPicPr>
            <a:picLocks noChangeAspect="1"/>
          </p:cNvPicPr>
          <p:nvPr/>
        </p:nvPicPr>
        <p:blipFill>
          <a:blip r:embed="rId4"/>
          <a:stretch>
            <a:fillRect/>
          </a:stretch>
        </p:blipFill>
        <p:spPr>
          <a:xfrm>
            <a:off x="5233182" y="2974170"/>
            <a:ext cx="6740539" cy="3553239"/>
          </a:xfrm>
          <a:prstGeom prst="rect">
            <a:avLst/>
          </a:prstGeom>
        </p:spPr>
      </p:pic>
    </p:spTree>
    <p:extLst>
      <p:ext uri="{BB962C8B-B14F-4D97-AF65-F5344CB8AC3E}">
        <p14:creationId xmlns:p14="http://schemas.microsoft.com/office/powerpoint/2010/main" val="327287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618977"/>
            <a:ext cx="3198179" cy="1938992"/>
          </a:xfrm>
          <a:prstGeom prst="rect">
            <a:avLst/>
          </a:prstGeom>
          <a:noFill/>
        </p:spPr>
        <p:txBody>
          <a:bodyPr wrap="square" rtlCol="0">
            <a:spAutoFit/>
          </a:bodyPr>
          <a:lstStyle/>
          <a:p>
            <a:pPr algn="ctr"/>
            <a:r>
              <a:rPr lang="en-GB" sz="4000" b="1" dirty="0">
                <a:latin typeface="Arial" panose="020B0604020202020204" pitchFamily="34" charset="0"/>
                <a:cs typeface="Arial" panose="020B0604020202020204" pitchFamily="34" charset="0"/>
              </a:rPr>
              <a:t>What is a Settlement Boundary?</a:t>
            </a:r>
          </a:p>
        </p:txBody>
      </p:sp>
      <p:sp>
        <p:nvSpPr>
          <p:cNvPr id="5" name="Rectangle 4"/>
          <p:cNvSpPr/>
          <p:nvPr/>
        </p:nvSpPr>
        <p:spPr>
          <a:xfrm>
            <a:off x="501625" y="952313"/>
            <a:ext cx="11146424" cy="127791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lvl="1">
              <a:lnSpc>
                <a:spcPct val="107000"/>
              </a:lnSpc>
            </a:pPr>
            <a:endParaRPr lang="en-GB" sz="800" b="1" dirty="0">
              <a:latin typeface="Arial" panose="020B0604020202020204" pitchFamily="34" charset="0"/>
              <a:cs typeface="Arial" panose="020B0604020202020204" pitchFamily="34" charset="0"/>
            </a:endParaRPr>
          </a:p>
        </p:txBody>
      </p:sp>
      <p:sp>
        <p:nvSpPr>
          <p:cNvPr id="3" name="Rectangle 2"/>
          <p:cNvSpPr/>
          <p:nvPr/>
        </p:nvSpPr>
        <p:spPr>
          <a:xfrm>
            <a:off x="253218" y="2913763"/>
            <a:ext cx="3699804" cy="3615862"/>
          </a:xfrm>
          <a:prstGeom prst="rect">
            <a:avLst/>
          </a:prstGeom>
        </p:spPr>
        <p:txBody>
          <a:bodyPr wrap="square">
            <a:spAutoFit/>
          </a:bodyPr>
          <a:lstStyle/>
          <a:p>
            <a:pPr lvl="1">
              <a:lnSpc>
                <a:spcPct val="107000"/>
              </a:lnSpc>
            </a:pPr>
            <a:r>
              <a:rPr lang="en-GB" sz="2800" b="1" dirty="0">
                <a:latin typeface="Arial" panose="020B0604020202020204" pitchFamily="34" charset="0"/>
                <a:cs typeface="Arial" panose="020B0604020202020204" pitchFamily="34" charset="0"/>
              </a:rPr>
              <a:t>Does not have to cover the full extent of the village nor be limited to its built form.</a:t>
            </a:r>
          </a:p>
          <a:p>
            <a:pPr lvl="1">
              <a:lnSpc>
                <a:spcPct val="107000"/>
              </a:lnSpc>
            </a:pPr>
            <a:endParaRPr lang="en-GB" sz="2800" b="1" dirty="0">
              <a:latin typeface="Arial" panose="020B0604020202020204" pitchFamily="34" charset="0"/>
              <a:cs typeface="Arial" panose="020B0604020202020204" pitchFamily="34" charset="0"/>
            </a:endParaRPr>
          </a:p>
          <a:p>
            <a:pPr lvl="1">
              <a:lnSpc>
                <a:spcPct val="107000"/>
              </a:lnSpc>
            </a:pP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Eardisley</a:t>
            </a:r>
            <a:r>
              <a:rPr lang="en-GB" dirty="0">
                <a:latin typeface="Arial" panose="020B0604020202020204" pitchFamily="34" charset="0"/>
                <a:cs typeface="Arial" panose="020B0604020202020204" pitchFamily="34" charset="0"/>
              </a:rPr>
              <a:t>)</a:t>
            </a:r>
          </a:p>
        </p:txBody>
      </p:sp>
      <p:pic>
        <p:nvPicPr>
          <p:cNvPr id="7" name="Picture 6"/>
          <p:cNvPicPr>
            <a:picLocks noChangeAspect="1"/>
          </p:cNvPicPr>
          <p:nvPr/>
        </p:nvPicPr>
        <p:blipFill>
          <a:blip r:embed="rId3"/>
          <a:stretch>
            <a:fillRect/>
          </a:stretch>
        </p:blipFill>
        <p:spPr>
          <a:xfrm>
            <a:off x="4243632" y="283603"/>
            <a:ext cx="7010522" cy="6184555"/>
          </a:xfrm>
          <a:prstGeom prst="rect">
            <a:avLst/>
          </a:prstGeom>
        </p:spPr>
      </p:pic>
    </p:spTree>
    <p:extLst>
      <p:ext uri="{BB962C8B-B14F-4D97-AF65-F5344CB8AC3E}">
        <p14:creationId xmlns:p14="http://schemas.microsoft.com/office/powerpoint/2010/main" val="237495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624" y="618977"/>
            <a:ext cx="3198179" cy="1938992"/>
          </a:xfrm>
          <a:prstGeom prst="rect">
            <a:avLst/>
          </a:prstGeom>
          <a:noFill/>
        </p:spPr>
        <p:txBody>
          <a:bodyPr wrap="square" rtlCol="0">
            <a:spAutoFit/>
          </a:bodyPr>
          <a:lstStyle/>
          <a:p>
            <a:pPr algn="ctr"/>
            <a:r>
              <a:rPr lang="en-GB" sz="4000" b="1" dirty="0">
                <a:latin typeface="Arial" panose="020B0604020202020204" pitchFamily="34" charset="0"/>
                <a:cs typeface="Arial" panose="020B0604020202020204" pitchFamily="34" charset="0"/>
              </a:rPr>
              <a:t>What is a Settlement Boundary?</a:t>
            </a:r>
          </a:p>
        </p:txBody>
      </p:sp>
      <p:sp>
        <p:nvSpPr>
          <p:cNvPr id="5" name="Rectangle 4"/>
          <p:cNvSpPr/>
          <p:nvPr/>
        </p:nvSpPr>
        <p:spPr>
          <a:xfrm>
            <a:off x="501625" y="952313"/>
            <a:ext cx="11146424" cy="127791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lvl="1">
              <a:lnSpc>
                <a:spcPct val="107000"/>
              </a:lnSpc>
            </a:pPr>
            <a:endParaRPr lang="en-GB" sz="800" b="1" dirty="0">
              <a:latin typeface="Arial" panose="020B0604020202020204" pitchFamily="34" charset="0"/>
              <a:cs typeface="Arial" panose="020B0604020202020204" pitchFamily="34" charset="0"/>
            </a:endParaRPr>
          </a:p>
        </p:txBody>
      </p:sp>
      <p:sp>
        <p:nvSpPr>
          <p:cNvPr id="3" name="Rectangle 2"/>
          <p:cNvSpPr/>
          <p:nvPr/>
        </p:nvSpPr>
        <p:spPr>
          <a:xfrm>
            <a:off x="253218" y="2913763"/>
            <a:ext cx="3699804" cy="2211311"/>
          </a:xfrm>
          <a:prstGeom prst="rect">
            <a:avLst/>
          </a:prstGeom>
        </p:spPr>
        <p:txBody>
          <a:bodyPr wrap="square">
            <a:spAutoFit/>
          </a:bodyPr>
          <a:lstStyle/>
          <a:p>
            <a:pPr lvl="1">
              <a:lnSpc>
                <a:spcPct val="107000"/>
              </a:lnSpc>
            </a:pPr>
            <a:r>
              <a:rPr lang="en-GB" sz="2800" b="1" dirty="0">
                <a:latin typeface="Arial" panose="020B0604020202020204" pitchFamily="34" charset="0"/>
                <a:cs typeface="Arial" panose="020B0604020202020204" pitchFamily="34" charset="0"/>
              </a:rPr>
              <a:t>Can have a number of boundaries if appropriate</a:t>
            </a:r>
          </a:p>
          <a:p>
            <a:pPr lvl="1">
              <a:lnSpc>
                <a:spcPct val="107000"/>
              </a:lnSpc>
            </a:pPr>
            <a:r>
              <a:rPr lang="en-GB" dirty="0">
                <a:latin typeface="Arial" panose="020B0604020202020204" pitchFamily="34" charset="0"/>
                <a:cs typeface="Arial" panose="020B0604020202020204" pitchFamily="34" charset="0"/>
              </a:rPr>
              <a:t>(Lingen)</a:t>
            </a:r>
          </a:p>
        </p:txBody>
      </p:sp>
      <p:pic>
        <p:nvPicPr>
          <p:cNvPr id="2" name="Picture 1"/>
          <p:cNvPicPr>
            <a:picLocks noChangeAspect="1"/>
          </p:cNvPicPr>
          <p:nvPr/>
        </p:nvPicPr>
        <p:blipFill>
          <a:blip r:embed="rId3"/>
          <a:stretch>
            <a:fillRect/>
          </a:stretch>
        </p:blipFill>
        <p:spPr>
          <a:xfrm>
            <a:off x="4556766" y="618977"/>
            <a:ext cx="5665250" cy="5746652"/>
          </a:xfrm>
          <a:prstGeom prst="rect">
            <a:avLst/>
          </a:prstGeom>
        </p:spPr>
      </p:pic>
    </p:spTree>
    <p:extLst>
      <p:ext uri="{BB962C8B-B14F-4D97-AF65-F5344CB8AC3E}">
        <p14:creationId xmlns:p14="http://schemas.microsoft.com/office/powerpoint/2010/main" val="99690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5423" y="268777"/>
            <a:ext cx="3896750" cy="4924425"/>
          </a:xfrm>
          <a:prstGeom prst="rect">
            <a:avLst/>
          </a:prstGeom>
          <a:noFill/>
        </p:spPr>
        <p:txBody>
          <a:bodyPr wrap="square" rtlCol="0">
            <a:spAutoFit/>
          </a:bodyPr>
          <a:lstStyle/>
          <a:p>
            <a:pPr lvl="1" algn="ctr"/>
            <a:r>
              <a:rPr lang="en-US" sz="4000" b="1" dirty="0">
                <a:latin typeface="Arial" panose="020B0604020202020204" pitchFamily="34" charset="0"/>
                <a:cs typeface="Arial" panose="020B0604020202020204" pitchFamily="34" charset="0"/>
              </a:rPr>
              <a:t>Defining the Boundary</a:t>
            </a:r>
          </a:p>
          <a:p>
            <a:pPr algn="ctr"/>
            <a:endParaRPr lang="en-US" sz="4000" b="1" dirty="0">
              <a:latin typeface="Arial" panose="020B0604020202020204" pitchFamily="34" charset="0"/>
              <a:cs typeface="Arial" panose="020B0604020202020204" pitchFamily="34" charset="0"/>
            </a:endParaRPr>
          </a:p>
          <a:p>
            <a:pPr lvl="1"/>
            <a:r>
              <a:rPr lang="en-GB" sz="2400" b="1" dirty="0">
                <a:latin typeface="Arial" panose="020B0604020202020204" pitchFamily="34" charset="0"/>
                <a:cs typeface="Arial" panose="020B0604020202020204" pitchFamily="34" charset="0"/>
              </a:rPr>
              <a:t>Include allocated sites that will contribute towards your minimum housing </a:t>
            </a:r>
            <a:r>
              <a:rPr lang="en-GB" sz="2400" b="1">
                <a:latin typeface="Arial" panose="020B0604020202020204" pitchFamily="34" charset="0"/>
                <a:cs typeface="Arial" panose="020B0604020202020204" pitchFamily="34" charset="0"/>
              </a:rPr>
              <a:t>requirements.</a:t>
            </a:r>
            <a:endParaRPr lang="en-GB" sz="2400" b="1" dirty="0">
              <a:latin typeface="Arial" panose="020B0604020202020204" pitchFamily="34" charset="0"/>
              <a:cs typeface="Arial" panose="020B0604020202020204" pitchFamily="34" charset="0"/>
            </a:endParaRPr>
          </a:p>
          <a:p>
            <a:pPr lvl="1"/>
            <a:r>
              <a:rPr lang="en-GB" sz="2400" b="1" dirty="0">
                <a:latin typeface="Arial" panose="020B0604020202020204" pitchFamily="34" charset="0"/>
                <a:cs typeface="Arial" panose="020B0604020202020204" pitchFamily="34" charset="0"/>
              </a:rPr>
              <a:t> </a:t>
            </a:r>
          </a:p>
          <a:p>
            <a:pPr lvl="1"/>
            <a:r>
              <a:rPr lang="en-GB" dirty="0">
                <a:latin typeface="Arial" panose="020B0604020202020204" pitchFamily="34" charset="0"/>
                <a:cs typeface="Arial" panose="020B0604020202020204" pitchFamily="34" charset="0"/>
              </a:rPr>
              <a:t>(Richards Castle)</a:t>
            </a: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5106572" y="210665"/>
            <a:ext cx="6026443" cy="6035935"/>
          </a:xfrm>
          <a:prstGeom prst="rect">
            <a:avLst/>
          </a:prstGeom>
        </p:spPr>
      </p:pic>
    </p:spTree>
    <p:extLst>
      <p:ext uri="{BB962C8B-B14F-4D97-AF65-F5344CB8AC3E}">
        <p14:creationId xmlns:p14="http://schemas.microsoft.com/office/powerpoint/2010/main" val="120643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7286" y="268777"/>
            <a:ext cx="3657600" cy="4678204"/>
          </a:xfrm>
          <a:prstGeom prst="rect">
            <a:avLst/>
          </a:prstGeom>
          <a:noFill/>
        </p:spPr>
        <p:txBody>
          <a:bodyPr wrap="square" rtlCol="0">
            <a:spAutoFit/>
          </a:bodyPr>
          <a:lstStyle/>
          <a:p>
            <a:pPr lvl="1" algn="ctr"/>
            <a:r>
              <a:rPr lang="en-US" sz="4000" b="1" dirty="0">
                <a:latin typeface="Arial" panose="020B0604020202020204" pitchFamily="34" charset="0"/>
                <a:cs typeface="Arial" panose="020B0604020202020204" pitchFamily="34" charset="0"/>
              </a:rPr>
              <a:t>Defining the Boundary</a:t>
            </a:r>
          </a:p>
          <a:p>
            <a:pPr algn="ctr"/>
            <a:endParaRPr lang="en-US" sz="4000" b="1" dirty="0">
              <a:latin typeface="Arial" panose="020B0604020202020204" pitchFamily="34" charset="0"/>
              <a:cs typeface="Arial" panose="020B0604020202020204" pitchFamily="34" charset="0"/>
            </a:endParaRP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lvl="1"/>
            <a:r>
              <a:rPr lang="en-GB" sz="2400" b="1" dirty="0">
                <a:latin typeface="Arial" panose="020B0604020202020204" pitchFamily="34" charset="0"/>
                <a:cs typeface="Arial" panose="020B0604020202020204" pitchFamily="34" charset="0"/>
              </a:rPr>
              <a:t>Are there any small sites which cannot be identified as allocations?</a:t>
            </a:r>
          </a:p>
          <a:p>
            <a:pPr lvl="1"/>
            <a:endParaRPr lang="en-GB" sz="2400" b="1" dirty="0">
              <a:latin typeface="Arial" panose="020B0604020202020204" pitchFamily="34" charset="0"/>
              <a:cs typeface="Arial" panose="020B0604020202020204" pitchFamily="34" charset="0"/>
            </a:endParaRPr>
          </a:p>
          <a:p>
            <a:pPr lvl="1"/>
            <a:r>
              <a:rPr lang="en-GB" dirty="0">
                <a:latin typeface="Arial" panose="020B0604020202020204" pitchFamily="34" charset="0"/>
                <a:cs typeface="Arial" panose="020B0604020202020204" pitchFamily="34" charset="0"/>
              </a:rPr>
              <a:t>(Bircher)</a:t>
            </a:r>
          </a:p>
          <a:p>
            <a:pPr marL="1028700" lvl="1" indent="-571500">
              <a:buFont typeface="Arial" panose="020B0604020202020204" pitchFamily="34" charset="0"/>
              <a:buChar char="•"/>
            </a:pPr>
            <a:endParaRPr lang="en-GB" sz="8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endParaRPr lang="en-GB" sz="2400" b="1" dirty="0">
              <a:latin typeface="Arial" panose="020B0604020202020204" pitchFamily="34" charset="0"/>
              <a:cs typeface="Arial" panose="020B0604020202020204" pitchFamily="34" charset="0"/>
            </a:endParaRPr>
          </a:p>
        </p:txBody>
      </p:sp>
      <p:sp>
        <p:nvSpPr>
          <p:cNvPr id="5" name="Rectangle 4"/>
          <p:cNvSpPr/>
          <p:nvPr/>
        </p:nvSpPr>
        <p:spPr>
          <a:xfrm>
            <a:off x="501625" y="952313"/>
            <a:ext cx="11146424" cy="1541384"/>
          </a:xfrm>
          <a:prstGeom prst="rect">
            <a:avLst/>
          </a:prstGeom>
        </p:spPr>
        <p:txBody>
          <a:bodyPr wrap="square">
            <a:spAutoFit/>
          </a:bodyPr>
          <a:lstStyle/>
          <a:p>
            <a:pPr>
              <a:lnSpc>
                <a:spcPct val="107000"/>
              </a:lnSpc>
              <a:spcAft>
                <a:spcPts val="0"/>
              </a:spcAft>
            </a:pPr>
            <a:endParaRPr lang="en-GB" sz="3200" b="1" dirty="0">
              <a:latin typeface="Arial" panose="020B0604020202020204" pitchFamily="34" charset="0"/>
              <a:cs typeface="Arial" panose="020B0604020202020204" pitchFamily="34" charset="0"/>
            </a:endParaRPr>
          </a:p>
          <a:p>
            <a:pPr>
              <a:lnSpc>
                <a:spcPct val="107000"/>
              </a:lnSpc>
              <a:spcAft>
                <a:spcPts val="0"/>
              </a:spcAft>
            </a:pPr>
            <a:endParaRPr lang="en-GB" sz="3200" b="1" dirty="0">
              <a:latin typeface="Arial" panose="020B0604020202020204" pitchFamily="34" charset="0"/>
              <a:cs typeface="Arial" panose="020B0604020202020204" pitchFamily="34" charset="0"/>
            </a:endParaRPr>
          </a:p>
          <a:p>
            <a:pPr marL="342900" indent="-342900">
              <a:lnSpc>
                <a:spcPct val="107000"/>
              </a:lnSpc>
              <a:spcAft>
                <a:spcPts val="0"/>
              </a:spcAft>
              <a:buFont typeface="Arial" panose="020B0604020202020204" pitchFamily="34" charset="0"/>
              <a:buChar char="•"/>
            </a:pPr>
            <a:endParaRPr lang="en-GB" sz="2400" b="1" dirty="0">
              <a:solidFill>
                <a:srgbClr val="CC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4629785" y="450167"/>
            <a:ext cx="5173227" cy="5824025"/>
          </a:xfrm>
          <a:prstGeom prst="rect">
            <a:avLst/>
          </a:prstGeom>
        </p:spPr>
      </p:pic>
    </p:spTree>
    <p:extLst>
      <p:ext uri="{BB962C8B-B14F-4D97-AF65-F5344CB8AC3E}">
        <p14:creationId xmlns:p14="http://schemas.microsoft.com/office/powerpoint/2010/main" val="290426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1047</TotalTime>
  <Words>1555</Words>
  <Application>Microsoft Office PowerPoint</Application>
  <PresentationFormat>Widescreen</PresentationFormat>
  <Paragraphs>266</Paragraphs>
  <Slides>21</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Avenir LT Std 65 Medium</vt:lpstr>
      <vt:lpstr>Calibri</vt:lpstr>
      <vt:lpstr>Calibri Light</vt:lpstr>
      <vt:lpstr>Office Theme</vt:lpstr>
      <vt:lpstr>Defining Settlement Boundaries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Maxine Bassett</dc:creator>
  <cp:lastModifiedBy>Bob Puzey</cp:lastModifiedBy>
  <cp:revision>196</cp:revision>
  <cp:lastPrinted>2015-01-20T22:44:14Z</cp:lastPrinted>
  <dcterms:created xsi:type="dcterms:W3CDTF">2015-01-17T08:04:05Z</dcterms:created>
  <dcterms:modified xsi:type="dcterms:W3CDTF">2020-02-01T11:19:11Z</dcterms:modified>
</cp:coreProperties>
</file>