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5"/>
  </p:notesMasterIdLst>
  <p:sldIdLst>
    <p:sldId id="256" r:id="rId2"/>
    <p:sldId id="415" r:id="rId3"/>
    <p:sldId id="416" r:id="rId4"/>
    <p:sldId id="417" r:id="rId5"/>
    <p:sldId id="418" r:id="rId6"/>
    <p:sldId id="407" r:id="rId7"/>
    <p:sldId id="419" r:id="rId8"/>
    <p:sldId id="420" r:id="rId9"/>
    <p:sldId id="421" r:id="rId10"/>
    <p:sldId id="422" r:id="rId11"/>
    <p:sldId id="424" r:id="rId12"/>
    <p:sldId id="423" r:id="rId13"/>
    <p:sldId id="28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81" d="100"/>
          <a:sy n="81" d="100"/>
        </p:scale>
        <p:origin x="120"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8E8AD1-40BA-4C0F-8972-291EFA58B8A1}" type="datetimeFigureOut">
              <a:rPr lang="en-GB" smtClean="0"/>
              <a:t>01/02/2020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9C259C-C61C-4805-83B5-CFE452F8053D}" type="slidenum">
              <a:rPr lang="en-GB" smtClean="0"/>
              <a:t>‹#›</a:t>
            </a:fld>
            <a:endParaRPr lang="en-GB"/>
          </a:p>
        </p:txBody>
      </p:sp>
    </p:spTree>
    <p:extLst>
      <p:ext uri="{BB962C8B-B14F-4D97-AF65-F5344CB8AC3E}">
        <p14:creationId xmlns:p14="http://schemas.microsoft.com/office/powerpoint/2010/main" val="1762907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143B9-A7F6-4A19-95EA-3289176ACC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564476-CCD4-4288-A091-BD630C60D5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2129B57-583F-46A1-B439-743589E8DAC2}"/>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5" name="Footer Placeholder 4">
            <a:extLst>
              <a:ext uri="{FF2B5EF4-FFF2-40B4-BE49-F238E27FC236}">
                <a16:creationId xmlns:a16="http://schemas.microsoft.com/office/drawing/2014/main" id="{E3E2EDD5-F706-48D1-AACA-5F51386DFE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0AE1D4-7B3A-4D26-AC15-B65B4D53EC94}"/>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150826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E4CFF-F22A-4D2B-ACAF-47A6E1A49F9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EAD482-D6C0-4416-A83D-D621CE59F5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94BBA1-ACDF-4A01-A86C-4817A653C935}"/>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5" name="Footer Placeholder 4">
            <a:extLst>
              <a:ext uri="{FF2B5EF4-FFF2-40B4-BE49-F238E27FC236}">
                <a16:creationId xmlns:a16="http://schemas.microsoft.com/office/drawing/2014/main" id="{232D4A39-B76A-47F7-A132-43E5BB956C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BED338-41AA-4CA7-820C-5F4189C4A6FF}"/>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541257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A11D91-51D2-45FA-B76F-C1D293D0DD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AACCEB-8CC7-49C1-9908-F2B7CD6859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7DCBBA-777B-475D-8725-E403C0ADFEA2}"/>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5" name="Footer Placeholder 4">
            <a:extLst>
              <a:ext uri="{FF2B5EF4-FFF2-40B4-BE49-F238E27FC236}">
                <a16:creationId xmlns:a16="http://schemas.microsoft.com/office/drawing/2014/main" id="{AE7F7492-B46C-42C8-9032-B7C3E16852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C37550-786F-48A8-BF44-ABA5FB08AE3B}"/>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1456511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114D9-3CAC-4614-A203-F167E8E3DD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F93ECB-575F-4FA6-8204-AEC38506FF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35576E-284E-43F7-9313-18348D612AD4}"/>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5" name="Footer Placeholder 4">
            <a:extLst>
              <a:ext uri="{FF2B5EF4-FFF2-40B4-BE49-F238E27FC236}">
                <a16:creationId xmlns:a16="http://schemas.microsoft.com/office/drawing/2014/main" id="{0717813A-96BF-419F-BC98-41A957153C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51C552-C4CE-4AA4-A64E-CE2B6F7CB07F}"/>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160459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C15D1-F78E-4605-8F2B-FAC922C380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D20CA4B-CBE0-495E-B606-8CC17ADCD6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8E57F8-416F-45A7-9793-B9E9CEBB68EE}"/>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5" name="Footer Placeholder 4">
            <a:extLst>
              <a:ext uri="{FF2B5EF4-FFF2-40B4-BE49-F238E27FC236}">
                <a16:creationId xmlns:a16="http://schemas.microsoft.com/office/drawing/2014/main" id="{5526C041-15BA-466C-A51E-0CB979367C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C62211-5D42-49E9-A792-E62BA62D6275}"/>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41160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AD8B2-2C24-4B71-9C47-9E785E74FA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003A8B-085B-4C72-951A-F3C0738F73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58B50B-95E7-4A67-89DF-EE621BFCC0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B4B3A28-FEC3-4047-8D8C-1611DC72C01B}"/>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6" name="Footer Placeholder 5">
            <a:extLst>
              <a:ext uri="{FF2B5EF4-FFF2-40B4-BE49-F238E27FC236}">
                <a16:creationId xmlns:a16="http://schemas.microsoft.com/office/drawing/2014/main" id="{FA9391B6-849E-4294-A8BC-4B294E75B5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27AD2D-6C37-4CFE-9DF7-E473FCEFA3C8}"/>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2787350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B53BF-A0C7-4007-AB26-C3500BD0F9D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9B648E-DBC1-459E-B276-8EACA503CB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E18F40-3F9D-45D7-B7A3-8E7AAE8C4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1C2909-DEE7-444A-9E13-D452F6B549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F4CD1E-A3AC-44FF-A818-21D18BF004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483226-857A-45D5-ABD3-40560C7250C6}"/>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8" name="Footer Placeholder 7">
            <a:extLst>
              <a:ext uri="{FF2B5EF4-FFF2-40B4-BE49-F238E27FC236}">
                <a16:creationId xmlns:a16="http://schemas.microsoft.com/office/drawing/2014/main" id="{E11FFCDB-D927-47FA-91BE-A03E1A77803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BF76258-782E-4098-8098-49D6C0844C60}"/>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4177585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03C4-788C-4910-A90A-8247C4C7B9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83794D9-F1C2-43BF-8CB1-26355095563F}"/>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4" name="Footer Placeholder 3">
            <a:extLst>
              <a:ext uri="{FF2B5EF4-FFF2-40B4-BE49-F238E27FC236}">
                <a16:creationId xmlns:a16="http://schemas.microsoft.com/office/drawing/2014/main" id="{C80F1FE6-24E7-4D99-B757-4D0F67F6C42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62C695-B77C-4548-A974-141E3E722B19}"/>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234344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99ED6F-7A5F-4AA0-8E83-71E18B2D8FEB}"/>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3" name="Footer Placeholder 2">
            <a:extLst>
              <a:ext uri="{FF2B5EF4-FFF2-40B4-BE49-F238E27FC236}">
                <a16:creationId xmlns:a16="http://schemas.microsoft.com/office/drawing/2014/main" id="{E9F23674-DA50-472B-8248-3EC2B0EB49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175BA42-829D-4494-9C29-87C7C1164049}"/>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1289965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13025-A8E4-4A01-B6A8-6556F6ECDA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2C4712-CC8C-48E8-ACCB-6A16BA5C1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8B34D8F-AAF5-48E1-AE75-922EDC3B45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B9B1B1-6C28-42A3-8849-64E698A77D06}"/>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6" name="Footer Placeholder 5">
            <a:extLst>
              <a:ext uri="{FF2B5EF4-FFF2-40B4-BE49-F238E27FC236}">
                <a16:creationId xmlns:a16="http://schemas.microsoft.com/office/drawing/2014/main" id="{AF4616D7-ECE8-48DC-A320-BD73ACC365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3E85E6-BBC9-4C21-8DDB-6BE782C764EA}"/>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605060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6F01-E626-46CF-A51C-08EA437B3B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34FBB2-B3FC-4BF5-BC63-DF72FB3006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40424D-2E3A-47E6-8D93-65E629D946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E865B-28F1-42E8-8DE5-1B594496F1A1}"/>
              </a:ext>
            </a:extLst>
          </p:cNvPr>
          <p:cNvSpPr>
            <a:spLocks noGrp="1"/>
          </p:cNvSpPr>
          <p:nvPr>
            <p:ph type="dt" sz="half" idx="10"/>
          </p:nvPr>
        </p:nvSpPr>
        <p:spPr/>
        <p:txBody>
          <a:bodyPr/>
          <a:lstStyle/>
          <a:p>
            <a:fld id="{EDCE91E7-10DB-4BD9-AD7F-BA26AF85C57D}" type="datetimeFigureOut">
              <a:rPr lang="en-GB" smtClean="0"/>
              <a:t>01/02/2020</a:t>
            </a:fld>
            <a:endParaRPr lang="en-GB"/>
          </a:p>
        </p:txBody>
      </p:sp>
      <p:sp>
        <p:nvSpPr>
          <p:cNvPr id="6" name="Footer Placeholder 5">
            <a:extLst>
              <a:ext uri="{FF2B5EF4-FFF2-40B4-BE49-F238E27FC236}">
                <a16:creationId xmlns:a16="http://schemas.microsoft.com/office/drawing/2014/main" id="{2BA0D03F-36C7-4C31-9EB2-803D01626F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E367834-FE14-4E6A-9E61-881FF02EEA10}"/>
              </a:ext>
            </a:extLst>
          </p:cNvPr>
          <p:cNvSpPr>
            <a:spLocks noGrp="1"/>
          </p:cNvSpPr>
          <p:nvPr>
            <p:ph type="sldNum" sz="quarter" idx="12"/>
          </p:nvPr>
        </p:nvSpPr>
        <p:spPr/>
        <p:txBody>
          <a:bodyPr/>
          <a:lstStyle/>
          <a:p>
            <a:fld id="{1E2CEFE7-FDD9-484E-84D9-3D14583FBEE8}" type="slidenum">
              <a:rPr lang="en-GB" smtClean="0"/>
              <a:t>‹#›</a:t>
            </a:fld>
            <a:endParaRPr lang="en-GB"/>
          </a:p>
        </p:txBody>
      </p:sp>
    </p:spTree>
    <p:extLst>
      <p:ext uri="{BB962C8B-B14F-4D97-AF65-F5344CB8AC3E}">
        <p14:creationId xmlns:p14="http://schemas.microsoft.com/office/powerpoint/2010/main" val="2183729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68E1CB-8A10-42D4-974A-6D80432FB1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8D9581-5770-4989-A348-1016300BD7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751090-E456-4C93-B9D3-57F95CF6E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CE91E7-10DB-4BD9-AD7F-BA26AF85C57D}" type="datetimeFigureOut">
              <a:rPr lang="en-GB" smtClean="0"/>
              <a:t>01/02/2020</a:t>
            </a:fld>
            <a:endParaRPr lang="en-GB"/>
          </a:p>
        </p:txBody>
      </p:sp>
      <p:sp>
        <p:nvSpPr>
          <p:cNvPr id="5" name="Footer Placeholder 4">
            <a:extLst>
              <a:ext uri="{FF2B5EF4-FFF2-40B4-BE49-F238E27FC236}">
                <a16:creationId xmlns:a16="http://schemas.microsoft.com/office/drawing/2014/main" id="{370F2940-4F3B-4B05-B2D1-9C35071EBB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B3A9768-B25B-4656-8655-373B198E75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2CEFE7-FDD9-484E-84D9-3D14583FBEE8}" type="slidenum">
              <a:rPr lang="en-GB" smtClean="0"/>
              <a:t>‹#›</a:t>
            </a:fld>
            <a:endParaRPr lang="en-GB"/>
          </a:p>
        </p:txBody>
      </p:sp>
    </p:spTree>
    <p:extLst>
      <p:ext uri="{BB962C8B-B14F-4D97-AF65-F5344CB8AC3E}">
        <p14:creationId xmlns:p14="http://schemas.microsoft.com/office/powerpoint/2010/main" val="2938593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B1B12-B813-4719-85A9-2D404D65DF73}"/>
              </a:ext>
            </a:extLst>
          </p:cNvPr>
          <p:cNvSpPr>
            <a:spLocks noGrp="1"/>
          </p:cNvSpPr>
          <p:nvPr>
            <p:ph type="ctrTitle"/>
          </p:nvPr>
        </p:nvSpPr>
        <p:spPr>
          <a:xfrm>
            <a:off x="1524000" y="1122362"/>
            <a:ext cx="9144000" cy="4565744"/>
          </a:xfrm>
        </p:spPr>
        <p:txBody>
          <a:bodyPr>
            <a:normAutofit fontScale="90000"/>
          </a:bodyPr>
          <a:lstStyle/>
          <a:p>
            <a:r>
              <a:rPr lang="en-GB" b="1" dirty="0">
                <a:latin typeface="Arial" panose="020B0604020202020204" pitchFamily="34" charset="0"/>
                <a:cs typeface="Arial" panose="020B0604020202020204" pitchFamily="34" charset="0"/>
              </a:rPr>
              <a:t>Walford Neighbourhood Development Plan</a:t>
            </a:r>
            <a:br>
              <a:rPr lang="en-GB" b="1" dirty="0">
                <a:latin typeface="Arial" panose="020B0604020202020204" pitchFamily="34" charset="0"/>
                <a:cs typeface="Arial" panose="020B0604020202020204" pitchFamily="34" charset="0"/>
              </a:rPr>
            </a:br>
            <a:br>
              <a:rPr lang="en-GB" b="1" dirty="0">
                <a:latin typeface="Arial" panose="020B0604020202020204" pitchFamily="34" charset="0"/>
                <a:cs typeface="Arial" panose="020B0604020202020204" pitchFamily="34" charset="0"/>
              </a:rPr>
            </a:br>
            <a:r>
              <a:rPr lang="en-GB" sz="4800" b="1" dirty="0">
                <a:latin typeface="Arial" panose="020B0604020202020204" pitchFamily="34" charset="0"/>
                <a:cs typeface="Arial" panose="020B0604020202020204" pitchFamily="34" charset="0"/>
              </a:rPr>
              <a:t>Identifying Issues</a:t>
            </a:r>
            <a:br>
              <a:rPr lang="en-GB" sz="4800" b="1" dirty="0">
                <a:latin typeface="Arial" panose="020B0604020202020204" pitchFamily="34" charset="0"/>
                <a:cs typeface="Arial" panose="020B0604020202020204" pitchFamily="34" charset="0"/>
              </a:rPr>
            </a:br>
            <a:br>
              <a:rPr lang="en-GB" sz="4800" b="1" dirty="0">
                <a:latin typeface="Arial" panose="020B0604020202020204" pitchFamily="34" charset="0"/>
                <a:cs typeface="Arial" panose="020B0604020202020204" pitchFamily="34" charset="0"/>
              </a:rPr>
            </a:br>
            <a:r>
              <a:rPr lang="en-GB" sz="4800" b="1" dirty="0">
                <a:latin typeface="Arial" panose="020B0604020202020204" pitchFamily="34" charset="0"/>
                <a:cs typeface="Arial" panose="020B0604020202020204" pitchFamily="34" charset="0"/>
              </a:rPr>
              <a:t>Developing the Vision and Objectives</a:t>
            </a:r>
            <a:endParaRPr lang="en-GB" b="1"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E8B436D1-2920-4074-A1B5-7D070E18341D}"/>
              </a:ext>
            </a:extLst>
          </p:cNvPr>
          <p:cNvSpPr>
            <a:spLocks noGrp="1"/>
          </p:cNvSpPr>
          <p:nvPr>
            <p:ph type="subTitle" idx="1"/>
          </p:nvPr>
        </p:nvSpPr>
        <p:spPr>
          <a:xfrm>
            <a:off x="1524000" y="3602038"/>
            <a:ext cx="9144000" cy="2750390"/>
          </a:xfrm>
        </p:spPr>
        <p:txBody>
          <a:bodyPr>
            <a:normAutofit/>
          </a:bodyPr>
          <a:lstStyle/>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pPr algn="r"/>
            <a:r>
              <a:rPr lang="en-GB" sz="1200" dirty="0"/>
              <a:t>November 2019</a:t>
            </a:r>
          </a:p>
        </p:txBody>
      </p:sp>
    </p:spTree>
    <p:extLst>
      <p:ext uri="{BB962C8B-B14F-4D97-AF65-F5344CB8AC3E}">
        <p14:creationId xmlns:p14="http://schemas.microsoft.com/office/powerpoint/2010/main" val="3930006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A445E-1CE4-46AB-83B8-24A8DA91FDA9}"/>
              </a:ext>
            </a:extLst>
          </p:cNvPr>
          <p:cNvSpPr>
            <a:spLocks noGrp="1"/>
          </p:cNvSpPr>
          <p:nvPr>
            <p:ph type="title"/>
          </p:nvPr>
        </p:nvSpPr>
        <p:spPr>
          <a:xfrm>
            <a:off x="839788" y="457200"/>
            <a:ext cx="10515600" cy="1358153"/>
          </a:xfrm>
        </p:spPr>
        <p:txBody>
          <a:bodyPr>
            <a:normAutofit/>
          </a:bodyPr>
          <a:lstStyle/>
          <a:p>
            <a:pPr algn="ctr"/>
            <a:r>
              <a:rPr lang="en-GB" sz="4000" b="1" dirty="0">
                <a:latin typeface="Arial" panose="020B0604020202020204" pitchFamily="34" charset="0"/>
                <a:cs typeface="Arial" panose="020B0604020202020204" pitchFamily="34" charset="0"/>
              </a:rPr>
              <a:t>Vision, Objectives and Policies Flowchart</a:t>
            </a:r>
            <a:br>
              <a:rPr lang="en-GB" dirty="0"/>
            </a:br>
            <a:endParaRPr lang="en-GB" sz="44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973BE05-ECAB-4BDA-B9EC-EE20EC41D0E3}"/>
              </a:ext>
            </a:extLst>
          </p:cNvPr>
          <p:cNvSpPr>
            <a:spLocks noGrp="1"/>
          </p:cNvSpPr>
          <p:nvPr>
            <p:ph idx="1"/>
          </p:nvPr>
        </p:nvSpPr>
        <p:spPr/>
        <p:txBody>
          <a:bodyPr/>
          <a:lstStyle/>
          <a:p>
            <a:endParaRPr lang="en-GB" dirty="0"/>
          </a:p>
        </p:txBody>
      </p:sp>
      <p:sp>
        <p:nvSpPr>
          <p:cNvPr id="4" name="Text Placeholder 3">
            <a:extLst>
              <a:ext uri="{FF2B5EF4-FFF2-40B4-BE49-F238E27FC236}">
                <a16:creationId xmlns:a16="http://schemas.microsoft.com/office/drawing/2014/main" id="{2CF49404-3B88-40F3-8750-F5AA04FDA1B4}"/>
              </a:ext>
            </a:extLst>
          </p:cNvPr>
          <p:cNvSpPr>
            <a:spLocks noGrp="1"/>
          </p:cNvSpPr>
          <p:nvPr>
            <p:ph type="body" sz="half" idx="2"/>
          </p:nvPr>
        </p:nvSpPr>
        <p:spPr/>
        <p:txBody>
          <a:bodyPr/>
          <a:lstStyle/>
          <a:p>
            <a:endParaRPr lang="en-GB"/>
          </a:p>
        </p:txBody>
      </p:sp>
      <p:pic>
        <p:nvPicPr>
          <p:cNvPr id="5" name="Picture 4">
            <a:extLst>
              <a:ext uri="{FF2B5EF4-FFF2-40B4-BE49-F238E27FC236}">
                <a16:creationId xmlns:a16="http://schemas.microsoft.com/office/drawing/2014/main" id="{A6395343-9094-4CF6-9DEC-1853766B42F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12694" y="2345577"/>
            <a:ext cx="10639518" cy="3765457"/>
          </a:xfrm>
          <a:prstGeom prst="rect">
            <a:avLst/>
          </a:prstGeom>
          <a:noFill/>
          <a:ln>
            <a:noFill/>
          </a:ln>
        </p:spPr>
      </p:pic>
    </p:spTree>
    <p:extLst>
      <p:ext uri="{BB962C8B-B14F-4D97-AF65-F5344CB8AC3E}">
        <p14:creationId xmlns:p14="http://schemas.microsoft.com/office/powerpoint/2010/main" val="3321356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A445E-1CE4-46AB-83B8-24A8DA91FDA9}"/>
              </a:ext>
            </a:extLst>
          </p:cNvPr>
          <p:cNvSpPr>
            <a:spLocks noGrp="1"/>
          </p:cNvSpPr>
          <p:nvPr>
            <p:ph type="title"/>
          </p:nvPr>
        </p:nvSpPr>
        <p:spPr>
          <a:xfrm>
            <a:off x="839788" y="457201"/>
            <a:ext cx="10515600" cy="539750"/>
          </a:xfrm>
        </p:spPr>
        <p:txBody>
          <a:bodyPr>
            <a:normAutofit fontScale="90000"/>
          </a:bodyPr>
          <a:lstStyle/>
          <a:p>
            <a:pPr algn="ctr"/>
            <a:r>
              <a:rPr lang="en-GB" sz="4400" b="1" dirty="0">
                <a:latin typeface="Arial" panose="020B0604020202020204" pitchFamily="34" charset="0"/>
                <a:cs typeface="Arial" panose="020B0604020202020204" pitchFamily="34" charset="0"/>
              </a:rPr>
              <a:t>Examples of Visions</a:t>
            </a:r>
          </a:p>
        </p:txBody>
      </p:sp>
      <p:sp>
        <p:nvSpPr>
          <p:cNvPr id="3" name="Content Placeholder 2">
            <a:extLst>
              <a:ext uri="{FF2B5EF4-FFF2-40B4-BE49-F238E27FC236}">
                <a16:creationId xmlns:a16="http://schemas.microsoft.com/office/drawing/2014/main" id="{3973BE05-ECAB-4BDA-B9EC-EE20EC41D0E3}"/>
              </a:ext>
            </a:extLst>
          </p:cNvPr>
          <p:cNvSpPr>
            <a:spLocks noGrp="1"/>
          </p:cNvSpPr>
          <p:nvPr>
            <p:ph idx="1"/>
          </p:nvPr>
        </p:nvSpPr>
        <p:spPr>
          <a:xfrm>
            <a:off x="954740" y="1196788"/>
            <a:ext cx="10400647" cy="5204012"/>
          </a:xfrm>
        </p:spPr>
        <p:txBody>
          <a:bodyPr>
            <a:normAutofit lnSpcReduction="10000"/>
          </a:bodyPr>
          <a:lstStyle/>
          <a:p>
            <a:pPr marL="0" indent="0">
              <a:lnSpc>
                <a:spcPct val="100000"/>
              </a:lnSpc>
              <a:buNone/>
            </a:pPr>
            <a:r>
              <a:rPr lang="en-GB" sz="2400" b="1" i="1" dirty="0"/>
              <a:t>" In 2031, Almeley Parish will remain an unspoilt, rural and scenic part of Herefordshire, providing homes for its families and elderly residents, supporting local businesses, such as small family farms, and an increase in home working through a fast-broadband network.”</a:t>
            </a:r>
          </a:p>
          <a:p>
            <a:pPr marL="0" indent="0">
              <a:lnSpc>
                <a:spcPct val="100000"/>
              </a:lnSpc>
              <a:buNone/>
            </a:pPr>
            <a:endParaRPr lang="en-GB" sz="800" dirty="0"/>
          </a:p>
          <a:p>
            <a:pPr marL="0" indent="0">
              <a:lnSpc>
                <a:spcPct val="100000"/>
              </a:lnSpc>
              <a:buNone/>
            </a:pPr>
            <a:r>
              <a:rPr lang="en-GB" sz="2400" b="1" i="1" dirty="0"/>
              <a:t>"</a:t>
            </a:r>
            <a:r>
              <a:rPr lang="en-GB" sz="2400" i="1" dirty="0"/>
              <a:t> </a:t>
            </a:r>
            <a:r>
              <a:rPr lang="en-GB" sz="2400" b="1" i="1" dirty="0"/>
              <a:t>Goodrich and Welsh Bicknor will be a thriving and prosperous Parish that offers a high quality of life for residents of all ages, a resilient economy, a sustainable use of resources, and an excellent natural environment</a:t>
            </a:r>
            <a:r>
              <a:rPr lang="en-GB" sz="2400" i="1" dirty="0"/>
              <a:t>.</a:t>
            </a:r>
            <a:r>
              <a:rPr lang="en-GB" sz="2400" b="1" i="1" dirty="0"/>
              <a:t> </a:t>
            </a:r>
          </a:p>
          <a:p>
            <a:pPr marL="0" indent="0">
              <a:lnSpc>
                <a:spcPct val="100000"/>
              </a:lnSpc>
              <a:buNone/>
            </a:pPr>
            <a:r>
              <a:rPr lang="en-GB" sz="2400" b="1" i="1" dirty="0"/>
              <a:t>“This will mean by 2031 that: …..”  </a:t>
            </a:r>
            <a:endParaRPr lang="en-GB" sz="2400" b="1" dirty="0"/>
          </a:p>
          <a:p>
            <a:pPr marL="0" indent="0">
              <a:lnSpc>
                <a:spcPct val="100000"/>
              </a:lnSpc>
              <a:buNone/>
            </a:pPr>
            <a:endParaRPr lang="en-GB" sz="900" dirty="0"/>
          </a:p>
          <a:p>
            <a:pPr marL="0" indent="0">
              <a:buNone/>
            </a:pPr>
            <a:r>
              <a:rPr lang="en-GB" sz="2400" b="1" i="1" dirty="0"/>
              <a:t>“The sparsely populated area forming Border Group of Parish comprises communities with a strong sense of seeking to work together for mutual support; maintaining its social fabric; and promoting a resilient local economy; but recognising and respecting each has its own distinct character formed by its heritage, environment and sense of community.”    </a:t>
            </a:r>
          </a:p>
          <a:p>
            <a:endParaRPr lang="en-GB" dirty="0"/>
          </a:p>
        </p:txBody>
      </p:sp>
    </p:spTree>
    <p:extLst>
      <p:ext uri="{BB962C8B-B14F-4D97-AF65-F5344CB8AC3E}">
        <p14:creationId xmlns:p14="http://schemas.microsoft.com/office/powerpoint/2010/main" val="1717034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a:xfrm>
            <a:off x="838200" y="215153"/>
            <a:ext cx="10515600" cy="900953"/>
          </a:xfrm>
        </p:spPr>
        <p:txBody>
          <a:bodyPr>
            <a:normAutofit/>
          </a:bodyPr>
          <a:lstStyle/>
          <a:p>
            <a:pPr algn="ctr"/>
            <a:r>
              <a:rPr lang="en-GB" sz="3600" b="1" dirty="0">
                <a:latin typeface="Arial" panose="020B0604020202020204" pitchFamily="34" charset="0"/>
                <a:cs typeface="Arial" panose="020B0604020202020204" pitchFamily="34" charset="0"/>
              </a:rPr>
              <a:t>Examples of Objectives</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739588" y="847166"/>
            <a:ext cx="10614212" cy="5795682"/>
          </a:xfrm>
        </p:spPr>
        <p:txBody>
          <a:bodyPr>
            <a:normAutofit fontScale="77500" lnSpcReduction="20000"/>
          </a:bodyPr>
          <a:lstStyle/>
          <a:p>
            <a:endParaRPr lang="en-GB" sz="2300" b="1" i="1" dirty="0">
              <a:latin typeface="Arial" panose="020B0604020202020204" pitchFamily="34" charset="0"/>
              <a:cs typeface="Arial" panose="020B0604020202020204" pitchFamily="34" charset="0"/>
            </a:endParaRPr>
          </a:p>
          <a:p>
            <a:r>
              <a:rPr lang="en-GB" sz="2300" b="1" i="1" dirty="0">
                <a:latin typeface="Arial" panose="020B0604020202020204" pitchFamily="34" charset="0"/>
                <a:cs typeface="Arial" panose="020B0604020202020204" pitchFamily="34" charset="0"/>
              </a:rPr>
              <a:t>To promote a measures for increasing active travel and pedestrian safety.</a:t>
            </a:r>
          </a:p>
          <a:p>
            <a:endParaRPr lang="en-GB" sz="2300" b="1" i="1" dirty="0">
              <a:latin typeface="Arial" panose="020B0604020202020204" pitchFamily="34" charset="0"/>
              <a:cs typeface="Arial" panose="020B0604020202020204" pitchFamily="34" charset="0"/>
            </a:endParaRPr>
          </a:p>
          <a:p>
            <a:r>
              <a:rPr lang="en-GB" sz="2300" b="1" i="1" dirty="0">
                <a:latin typeface="Arial" panose="020B0604020202020204" pitchFamily="34" charset="0"/>
                <a:cs typeface="Arial" panose="020B0604020202020204" pitchFamily="34" charset="0"/>
              </a:rPr>
              <a:t>To provide measures to protect and enhance the landscape setting and character of the parish including conserving woodlands and important heritage assets and the protection of the wider countryside. The NDP will address community concerns about the high-water table and the potential for flooding and its effect on individual sewage systems.</a:t>
            </a:r>
          </a:p>
          <a:p>
            <a:endParaRPr lang="en-GB" sz="2300" b="1" i="1" dirty="0">
              <a:latin typeface="Arial" panose="020B0604020202020204" pitchFamily="34" charset="0"/>
              <a:cs typeface="Arial" panose="020B0604020202020204" pitchFamily="34" charset="0"/>
            </a:endParaRPr>
          </a:p>
          <a:p>
            <a:r>
              <a:rPr lang="en-GB" sz="2300" b="1" i="1" dirty="0">
                <a:latin typeface="Arial" panose="020B0604020202020204" pitchFamily="34" charset="0"/>
                <a:cs typeface="Arial" panose="020B0604020202020204" pitchFamily="34" charset="0"/>
              </a:rPr>
              <a:t>To ensure the provision of energy efficient housing in the parish, in manageable numbers and density, appropriately designed to meet the needs of all sectors of the community. The scale, design and location of the dwellings should as far as possible reflect and respect the character of the parish and meet local needs.</a:t>
            </a:r>
          </a:p>
          <a:p>
            <a:endParaRPr lang="en-GB" sz="2300" b="1" i="1" dirty="0">
              <a:latin typeface="Arial" panose="020B0604020202020204" pitchFamily="34" charset="0"/>
              <a:cs typeface="Arial" panose="020B0604020202020204" pitchFamily="34" charset="0"/>
            </a:endParaRPr>
          </a:p>
          <a:p>
            <a:r>
              <a:rPr lang="en-GB" sz="2300" dirty="0">
                <a:latin typeface="Arial" panose="020B0604020202020204" pitchFamily="34" charset="0"/>
                <a:cs typeface="Arial" panose="020B0604020202020204" pitchFamily="34" charset="0"/>
              </a:rPr>
              <a:t> </a:t>
            </a:r>
            <a:r>
              <a:rPr lang="en-GB" sz="2300" b="1" i="1" dirty="0">
                <a:latin typeface="Arial" panose="020B0604020202020204" pitchFamily="34" charset="0"/>
                <a:cs typeface="Arial" panose="020B0604020202020204" pitchFamily="34" charset="0"/>
              </a:rPr>
              <a:t>To ensure all infrastructure including services, facilities and amenities are retained and developed in line with the current needs and future growth of the community. </a:t>
            </a:r>
          </a:p>
          <a:p>
            <a:endParaRPr lang="en-GB" sz="2300" b="1" i="1" dirty="0">
              <a:latin typeface="Arial" panose="020B0604020202020204" pitchFamily="34" charset="0"/>
              <a:cs typeface="Arial" panose="020B0604020202020204" pitchFamily="34" charset="0"/>
            </a:endParaRPr>
          </a:p>
          <a:p>
            <a:r>
              <a:rPr lang="en-GB" sz="2300" b="1" i="1" dirty="0">
                <a:latin typeface="Arial" panose="020B0604020202020204" pitchFamily="34" charset="0"/>
                <a:cs typeface="Arial" panose="020B0604020202020204" pitchFamily="34" charset="0"/>
              </a:rPr>
              <a:t>To ensure that new and existing business and commerce, especially tourism based operations, beneficial to the economic health of the Parish, can grow and is in scale with and sensitive to the rural character of the Parish and the Wye Valley AONB. </a:t>
            </a:r>
          </a:p>
          <a:p>
            <a:endParaRPr lang="en-GB" sz="2300" b="1" i="1" dirty="0">
              <a:latin typeface="Arial" panose="020B0604020202020204" pitchFamily="34" charset="0"/>
              <a:cs typeface="Arial" panose="020B0604020202020204" pitchFamily="34" charset="0"/>
            </a:endParaRPr>
          </a:p>
          <a:p>
            <a:r>
              <a:rPr lang="en-GB" sz="2300" b="1" i="1" dirty="0">
                <a:latin typeface="Arial" panose="020B0604020202020204" pitchFamily="34" charset="0"/>
                <a:cs typeface="Arial" panose="020B0604020202020204" pitchFamily="34" charset="0"/>
              </a:rPr>
              <a:t>To ensure that all infrastructure including services, facilities and amenities are retained and developed in line with the current needs and future growth of the community.</a:t>
            </a:r>
            <a:endParaRPr lang="en-GB" sz="2300" dirty="0">
              <a:latin typeface="Arial" panose="020B0604020202020204" pitchFamily="34" charset="0"/>
              <a:cs typeface="Arial" panose="020B0604020202020204" pitchFamily="34" charset="0"/>
            </a:endParaRPr>
          </a:p>
          <a:p>
            <a:pPr marL="0" indent="0">
              <a:buNone/>
            </a:pP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3155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A445E-1CE4-46AB-83B8-24A8DA91FDA9}"/>
              </a:ext>
            </a:extLst>
          </p:cNvPr>
          <p:cNvSpPr>
            <a:spLocks noGrp="1"/>
          </p:cNvSpPr>
          <p:nvPr>
            <p:ph type="title"/>
          </p:nvPr>
        </p:nvSpPr>
        <p:spPr>
          <a:xfrm>
            <a:off x="839788" y="457200"/>
            <a:ext cx="10515600" cy="981635"/>
          </a:xfrm>
        </p:spPr>
        <p:txBody>
          <a:bodyPr>
            <a:normAutofit/>
          </a:bodyPr>
          <a:lstStyle/>
          <a:p>
            <a:pPr algn="ctr"/>
            <a:r>
              <a:rPr lang="en-GB" sz="4400" b="1" dirty="0">
                <a:latin typeface="Arial" panose="020B0604020202020204" pitchFamily="34" charset="0"/>
                <a:cs typeface="Arial" panose="020B0604020202020204" pitchFamily="34" charset="0"/>
              </a:rPr>
              <a:t>Questions</a:t>
            </a:r>
          </a:p>
        </p:txBody>
      </p:sp>
      <p:sp>
        <p:nvSpPr>
          <p:cNvPr id="3" name="Content Placeholder 2">
            <a:extLst>
              <a:ext uri="{FF2B5EF4-FFF2-40B4-BE49-F238E27FC236}">
                <a16:creationId xmlns:a16="http://schemas.microsoft.com/office/drawing/2014/main" id="{3973BE05-ECAB-4BDA-B9EC-EE20EC41D0E3}"/>
              </a:ext>
            </a:extLst>
          </p:cNvPr>
          <p:cNvSpPr>
            <a:spLocks noGrp="1"/>
          </p:cNvSpPr>
          <p:nvPr>
            <p:ph idx="1"/>
          </p:nvPr>
        </p:nvSpPr>
        <p:spPr/>
        <p:txBody>
          <a:bodyPr/>
          <a:lstStyle/>
          <a:p>
            <a:endParaRPr lang="en-GB" dirty="0"/>
          </a:p>
        </p:txBody>
      </p:sp>
      <p:sp>
        <p:nvSpPr>
          <p:cNvPr id="4" name="Text Placeholder 3">
            <a:extLst>
              <a:ext uri="{FF2B5EF4-FFF2-40B4-BE49-F238E27FC236}">
                <a16:creationId xmlns:a16="http://schemas.microsoft.com/office/drawing/2014/main" id="{2CF49404-3B88-40F3-8750-F5AA04FDA1B4}"/>
              </a:ext>
            </a:extLst>
          </p:cNvPr>
          <p:cNvSpPr>
            <a:spLocks noGrp="1"/>
          </p:cNvSpPr>
          <p:nvPr>
            <p:ph type="body" sz="half" idx="2"/>
          </p:nvPr>
        </p:nvSpPr>
        <p:spPr/>
        <p:txBody>
          <a:bodyPr/>
          <a:lstStyle/>
          <a:p>
            <a:endParaRPr lang="en-GB"/>
          </a:p>
        </p:txBody>
      </p:sp>
    </p:spTree>
    <p:extLst>
      <p:ext uri="{BB962C8B-B14F-4D97-AF65-F5344CB8AC3E}">
        <p14:creationId xmlns:p14="http://schemas.microsoft.com/office/powerpoint/2010/main" val="1857286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a:xfrm>
            <a:off x="838200" y="365125"/>
            <a:ext cx="10515600" cy="804769"/>
          </a:xfrm>
        </p:spPr>
        <p:txBody>
          <a:bodyPr>
            <a:normAutofit/>
          </a:bodyPr>
          <a:lstStyle/>
          <a:p>
            <a:pPr algn="ctr"/>
            <a:r>
              <a:rPr lang="en-GB" sz="3600" b="1" dirty="0">
                <a:latin typeface="Arial" panose="020B0604020202020204" pitchFamily="34" charset="0"/>
                <a:cs typeface="Arial" panose="020B0604020202020204" pitchFamily="34" charset="0"/>
              </a:rPr>
              <a:t>Initial sources of information</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838200" y="1169895"/>
            <a:ext cx="10515600" cy="4491318"/>
          </a:xfrm>
        </p:spPr>
        <p:txBody>
          <a:bodyPr>
            <a:normAutofit fontScale="92500" lnSpcReduction="20000"/>
          </a:bodyPr>
          <a:lstStyle/>
          <a:p>
            <a:pPr marL="0" indent="0">
              <a:buNone/>
            </a:pPr>
            <a:r>
              <a:rPr lang="en-GB" sz="3200" b="1" dirty="0">
                <a:latin typeface="Arial" panose="020B0604020202020204" pitchFamily="34" charset="0"/>
                <a:cs typeface="Arial" panose="020B0604020202020204" pitchFamily="34" charset="0"/>
              </a:rPr>
              <a:t>Local</a:t>
            </a:r>
            <a:endParaRPr lang="en-GB" sz="3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Draft Parish Plan</a:t>
            </a:r>
          </a:p>
          <a:p>
            <a:r>
              <a:rPr lang="en-GB" sz="2400" b="1" dirty="0">
                <a:latin typeface="Arial" panose="020B0604020202020204" pitchFamily="34" charset="0"/>
                <a:cs typeface="Arial" panose="020B0604020202020204" pitchFamily="34" charset="0"/>
              </a:rPr>
              <a:t>	Parish Council Minutes</a:t>
            </a:r>
          </a:p>
          <a:p>
            <a:r>
              <a:rPr lang="en-GB" sz="2400" b="1" dirty="0">
                <a:latin typeface="Arial" panose="020B0604020202020204" pitchFamily="34" charset="0"/>
                <a:cs typeface="Arial" panose="020B0604020202020204" pitchFamily="34" charset="0"/>
              </a:rPr>
              <a:t>	NDP Survey</a:t>
            </a:r>
          </a:p>
          <a:p>
            <a:r>
              <a:rPr lang="en-GB" sz="2400" b="1" dirty="0">
                <a:latin typeface="Arial" panose="020B0604020202020204" pitchFamily="34" charset="0"/>
                <a:cs typeface="Arial" panose="020B0604020202020204" pitchFamily="34" charset="0"/>
              </a:rPr>
              <a:t>         Environmental Scoping Report</a:t>
            </a:r>
          </a:p>
          <a:p>
            <a:pPr marL="0" indent="0">
              <a:buNone/>
            </a:pPr>
            <a:endParaRPr lang="en-GB" b="1" dirty="0">
              <a:latin typeface="Arial" panose="020B0604020202020204" pitchFamily="34" charset="0"/>
              <a:cs typeface="Arial" panose="020B0604020202020204" pitchFamily="34" charset="0"/>
            </a:endParaRPr>
          </a:p>
          <a:p>
            <a:pPr marL="0" indent="0">
              <a:buNone/>
            </a:pPr>
            <a:r>
              <a:rPr lang="en-GB" sz="3200" b="1" dirty="0">
                <a:latin typeface="Arial" panose="020B0604020202020204" pitchFamily="34" charset="0"/>
                <a:cs typeface="Arial" panose="020B0604020202020204" pitchFamily="34" charset="0"/>
              </a:rPr>
              <a:t>Strategic</a:t>
            </a:r>
            <a:endParaRPr lang="en-GB" sz="3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Core Strategy Policies (together with its evidence base)</a:t>
            </a:r>
          </a:p>
          <a:p>
            <a:r>
              <a:rPr lang="en-GB" sz="2400" b="1" dirty="0">
                <a:latin typeface="Arial" panose="020B0604020202020204" pitchFamily="34" charset="0"/>
                <a:cs typeface="Arial" panose="020B0604020202020204" pitchFamily="34" charset="0"/>
              </a:rPr>
              <a:t>	AONB Management Plan</a:t>
            </a:r>
          </a:p>
          <a:p>
            <a:r>
              <a:rPr lang="en-GB" sz="2400" b="1" dirty="0">
                <a:latin typeface="Arial" panose="020B0604020202020204" pitchFamily="34" charset="0"/>
                <a:cs typeface="Arial" panose="020B0604020202020204" pitchFamily="34" charset="0"/>
              </a:rPr>
              <a:t>	River Wye Nutrient Management Plan</a:t>
            </a:r>
          </a:p>
          <a:p>
            <a:r>
              <a:rPr lang="en-GB" sz="2400" b="1" dirty="0">
                <a:latin typeface="Arial" panose="020B0604020202020204" pitchFamily="34" charset="0"/>
                <a:cs typeface="Arial" panose="020B0604020202020204" pitchFamily="34" charset="0"/>
              </a:rPr>
              <a:t>         National Planning Policy Framework (NPPF)</a:t>
            </a:r>
          </a:p>
          <a:p>
            <a:pPr marL="0" indent="0">
              <a:buNone/>
            </a:pP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790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Highways and Transport</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838200" y="1492624"/>
            <a:ext cx="10515600" cy="4684339"/>
          </a:xfrm>
        </p:spPr>
        <p:txBody>
          <a:bodyPr>
            <a:normAutofit/>
          </a:bodyPr>
          <a:lstStyle/>
          <a:p>
            <a:r>
              <a:rPr lang="en-GB" sz="2000" b="1" u="sng" dirty="0">
                <a:latin typeface="Arial" panose="020B0604020202020204" pitchFamily="34" charset="0"/>
                <a:cs typeface="Arial" panose="020B0604020202020204" pitchFamily="34" charset="0"/>
              </a:rPr>
              <a:t>Major component of measures in the Parish Plan: </a:t>
            </a:r>
          </a:p>
          <a:p>
            <a:pPr marL="0" indent="0">
              <a:buNone/>
            </a:pPr>
            <a:r>
              <a:rPr lang="en-GB" sz="1800" b="1" dirty="0">
                <a:latin typeface="Arial" panose="020B0604020202020204" pitchFamily="34" charset="0"/>
                <a:cs typeface="Arial" panose="020B0604020202020204" pitchFamily="34" charset="0"/>
              </a:rPr>
              <a:t>Safety issues related to volume and speed including site specific locations, through traffic within settlements along the B4234, and in the area of the Primary School; promotion of walking and cycling through route improvements and new provision; poor pubic transport provision. Opposition to increase in street lighting.</a:t>
            </a:r>
          </a:p>
          <a:p>
            <a:r>
              <a:rPr lang="en-GB" sz="2000" b="1" u="sng" dirty="0">
                <a:latin typeface="Arial" panose="020B0604020202020204" pitchFamily="34" charset="0"/>
                <a:cs typeface="Arial" panose="020B0604020202020204" pitchFamily="34" charset="0"/>
              </a:rPr>
              <a:t>Resident’s Survey:</a:t>
            </a:r>
          </a:p>
          <a:p>
            <a:pPr marL="0" indent="0">
              <a:buNone/>
            </a:pPr>
            <a:r>
              <a:rPr lang="en-GB" sz="1800" b="1" dirty="0">
                <a:latin typeface="Arial" panose="020B0604020202020204" pitchFamily="34" charset="0"/>
                <a:cs typeface="Arial" panose="020B0604020202020204" pitchFamily="34" charset="0"/>
              </a:rPr>
              <a:t>Poor road maintenance; controlling speed; pavements and PROWs not seen as adequate; cycleway needed.</a:t>
            </a:r>
          </a:p>
          <a:p>
            <a:r>
              <a:rPr lang="en-GB" sz="2000" b="1" u="sng" dirty="0">
                <a:latin typeface="Arial" panose="020B0604020202020204" pitchFamily="34" charset="0"/>
                <a:cs typeface="Arial" panose="020B0604020202020204" pitchFamily="34" charset="0"/>
              </a:rPr>
              <a:t>No strategic proposals in Core Strategy or Local Transport Plan:</a:t>
            </a:r>
          </a:p>
          <a:p>
            <a:pPr marL="0" indent="0">
              <a:buNone/>
            </a:pPr>
            <a:r>
              <a:rPr lang="en-GB" sz="1800" b="1" dirty="0">
                <a:latin typeface="Arial" panose="020B0604020202020204" pitchFamily="34" charset="0"/>
                <a:cs typeface="Arial" panose="020B0604020202020204" pitchFamily="34" charset="0"/>
              </a:rPr>
              <a:t>NDP should seek to reduce the environmental impacts of transport.</a:t>
            </a:r>
          </a:p>
          <a:p>
            <a:r>
              <a:rPr lang="en-GB" sz="2000" b="1" u="sng" dirty="0">
                <a:latin typeface="Arial" panose="020B0604020202020204" pitchFamily="34" charset="0"/>
                <a:cs typeface="Arial" panose="020B0604020202020204" pitchFamily="34" charset="0"/>
              </a:rPr>
              <a:t>Environmental Scoping Report:</a:t>
            </a:r>
          </a:p>
          <a:p>
            <a:pPr marL="0" indent="0">
              <a:buNone/>
            </a:pPr>
            <a:r>
              <a:rPr lang="en-GB" sz="1800" b="1" dirty="0">
                <a:latin typeface="Arial" panose="020B0604020202020204" pitchFamily="34" charset="0"/>
                <a:cs typeface="Arial" panose="020B0604020202020204" pitchFamily="34" charset="0"/>
              </a:rPr>
              <a:t>Lack of transport options; increased car ownership; sustainable transport measures needed to promote active lifestyles. </a:t>
            </a:r>
            <a:r>
              <a:rPr lang="en-GB" sz="2400" b="1" dirty="0">
                <a:latin typeface="Arial" panose="020B0604020202020204" pitchFamily="34" charset="0"/>
                <a:cs typeface="Arial" panose="020B0604020202020204" pitchFamily="34" charset="0"/>
              </a:rPr>
              <a:t> </a:t>
            </a:r>
            <a:r>
              <a:rPr lang="en-GB" dirty="0"/>
              <a:t>	</a:t>
            </a:r>
          </a:p>
          <a:p>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6321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a:xfrm>
            <a:off x="838200" y="215153"/>
            <a:ext cx="10515600" cy="900953"/>
          </a:xfrm>
        </p:spPr>
        <p:txBody>
          <a:bodyPr>
            <a:normAutofit/>
          </a:bodyPr>
          <a:lstStyle/>
          <a:p>
            <a:pPr algn="ctr"/>
            <a:r>
              <a:rPr lang="en-GB" sz="3600" b="1" dirty="0">
                <a:latin typeface="Arial" panose="020B0604020202020204" pitchFamily="34" charset="0"/>
                <a:cs typeface="Arial" panose="020B0604020202020204" pitchFamily="34" charset="0"/>
              </a:rPr>
              <a:t>Environment</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739588" y="995082"/>
            <a:ext cx="10614212" cy="5647765"/>
          </a:xfrm>
        </p:spPr>
        <p:txBody>
          <a:bodyPr>
            <a:normAutofit/>
          </a:bodyPr>
          <a:lstStyle/>
          <a:p>
            <a:r>
              <a:rPr lang="en-GB" sz="2000" b="1" u="sng" dirty="0">
                <a:latin typeface="Arial" panose="020B0604020202020204" pitchFamily="34" charset="0"/>
                <a:cs typeface="Arial" panose="020B0604020202020204" pitchFamily="34" charset="0"/>
              </a:rPr>
              <a:t>Parish Plan:</a:t>
            </a:r>
          </a:p>
          <a:p>
            <a:pPr marL="0" indent="0">
              <a:buNone/>
            </a:pPr>
            <a:r>
              <a:rPr lang="en-GB" sz="1800" b="1" dirty="0">
                <a:latin typeface="Arial" panose="020B0604020202020204" pitchFamily="34" charset="0"/>
                <a:cs typeface="Arial" panose="020B0604020202020204" pitchFamily="34" charset="0"/>
              </a:rPr>
              <a:t>Scale of development, protecting the countryside and building design are all important; maintain green gap between Ross and Vine Tree/</a:t>
            </a:r>
            <a:r>
              <a:rPr lang="en-GB" sz="1800" b="1" dirty="0" err="1">
                <a:latin typeface="Arial" panose="020B0604020202020204" pitchFamily="34" charset="0"/>
                <a:cs typeface="Arial" panose="020B0604020202020204" pitchFamily="34" charset="0"/>
              </a:rPr>
              <a:t>Coughton</a:t>
            </a:r>
            <a:r>
              <a:rPr lang="en-GB" sz="1800" b="1" dirty="0">
                <a:latin typeface="Arial" panose="020B0604020202020204" pitchFamily="34" charset="0"/>
                <a:cs typeface="Arial" panose="020B0604020202020204" pitchFamily="34" charset="0"/>
              </a:rPr>
              <a:t>; need to underground electricity wires.</a:t>
            </a:r>
          </a:p>
          <a:p>
            <a:r>
              <a:rPr lang="en-GB" sz="2000" b="1" u="sng" dirty="0">
                <a:latin typeface="Arial" panose="020B0604020202020204" pitchFamily="34" charset="0"/>
                <a:cs typeface="Arial" panose="020B0604020202020204" pitchFamily="34" charset="0"/>
              </a:rPr>
              <a:t>Resident’s Survey:</a:t>
            </a:r>
          </a:p>
          <a:p>
            <a:pPr marL="0" indent="0">
              <a:buNone/>
            </a:pPr>
            <a:r>
              <a:rPr lang="en-GB" sz="1800" b="1" dirty="0">
                <a:latin typeface="Arial" panose="020B0604020202020204" pitchFamily="34" charset="0"/>
                <a:cs typeface="Arial" panose="020B0604020202020204" pitchFamily="34" charset="0"/>
              </a:rPr>
              <a:t>Protect AONB in line with its Management Plan; robust protection of rural environment; maintain separation between villages; protect tranquillity; maintain village identity; increase access to countryside.</a:t>
            </a:r>
          </a:p>
          <a:p>
            <a:r>
              <a:rPr lang="en-GB" sz="2400" b="1" dirty="0">
                <a:latin typeface="Arial" panose="020B0604020202020204" pitchFamily="34" charset="0"/>
                <a:cs typeface="Arial" panose="020B0604020202020204" pitchFamily="34" charset="0"/>
              </a:rPr>
              <a:t> </a:t>
            </a:r>
            <a:r>
              <a:rPr lang="en-GB" sz="2000" b="1" u="sng" dirty="0">
                <a:latin typeface="Arial" panose="020B0604020202020204" pitchFamily="34" charset="0"/>
                <a:cs typeface="Arial" panose="020B0604020202020204" pitchFamily="34" charset="0"/>
              </a:rPr>
              <a:t>Core Strategy: </a:t>
            </a:r>
          </a:p>
          <a:p>
            <a:pPr marL="0" indent="0">
              <a:buNone/>
            </a:pPr>
            <a:r>
              <a:rPr lang="en-GB" sz="1800" b="1" dirty="0">
                <a:latin typeface="Arial" panose="020B0604020202020204" pitchFamily="34" charset="0"/>
                <a:cs typeface="Arial" panose="020B0604020202020204" pitchFamily="34" charset="0"/>
              </a:rPr>
              <a:t>No specific landscape proposals; conserve and enhance the landscape, natural environment, green infrastructure and the historic environment (a number of supporting documents available to guide actions and measures).</a:t>
            </a:r>
          </a:p>
          <a:p>
            <a:r>
              <a:rPr lang="en-GB" sz="2000" b="1" u="sng" dirty="0">
                <a:latin typeface="Arial" panose="020B0604020202020204" pitchFamily="34" charset="0"/>
                <a:cs typeface="Arial" panose="020B0604020202020204" pitchFamily="34" charset="0"/>
              </a:rPr>
              <a:t>Environmental Scoping Report:</a:t>
            </a:r>
          </a:p>
          <a:p>
            <a:pPr marL="0" indent="0">
              <a:buNone/>
            </a:pPr>
            <a:r>
              <a:rPr lang="en-GB" sz="1800" b="1" dirty="0">
                <a:latin typeface="Arial" panose="020B0604020202020204" pitchFamily="34" charset="0"/>
                <a:cs typeface="Arial" panose="020B0604020202020204" pitchFamily="34" charset="0"/>
              </a:rPr>
              <a:t>NDP could help achieve BAP priorities/priority habitats; relevant data needed to ensure the NDP can overcome any existing constraints and capitalise on opportunities to enhance habitats and their networks. Take account of Wye Valley AONB Management Plan;  	</a:t>
            </a:r>
          </a:p>
          <a:p>
            <a:r>
              <a:rPr lang="en-GB" sz="2000" b="1" u="sng" dirty="0">
                <a:latin typeface="Arial" panose="020B0604020202020204" pitchFamily="34" charset="0"/>
                <a:cs typeface="Arial" panose="020B0604020202020204" pitchFamily="34" charset="0"/>
              </a:rPr>
              <a:t>River Wye HRA and Nutrient Management Plan provisions apply</a:t>
            </a:r>
            <a:r>
              <a:rPr lang="en-GB" sz="2000" b="1" dirty="0">
                <a:latin typeface="Arial" panose="020B0604020202020204" pitchFamily="34" charset="0"/>
                <a:cs typeface="Arial" panose="020B0604020202020204" pitchFamily="34" charset="0"/>
              </a:rPr>
              <a:t> </a:t>
            </a:r>
            <a:r>
              <a:rPr lang="en-GB" sz="1900" dirty="0"/>
              <a:t>	</a:t>
            </a:r>
          </a:p>
          <a:p>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9522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a:xfrm>
            <a:off x="838200" y="215153"/>
            <a:ext cx="10515600" cy="900953"/>
          </a:xfrm>
        </p:spPr>
        <p:txBody>
          <a:bodyPr>
            <a:normAutofit/>
          </a:bodyPr>
          <a:lstStyle/>
          <a:p>
            <a:pPr algn="ctr"/>
            <a:r>
              <a:rPr lang="en-GB" sz="3600" b="1" dirty="0">
                <a:latin typeface="Arial" panose="020B0604020202020204" pitchFamily="34" charset="0"/>
                <a:cs typeface="Arial" panose="020B0604020202020204" pitchFamily="34" charset="0"/>
              </a:rPr>
              <a:t>Housing</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739588" y="995082"/>
            <a:ext cx="10614212" cy="5647765"/>
          </a:xfrm>
        </p:spPr>
        <p:txBody>
          <a:bodyPr>
            <a:normAutofit/>
          </a:bodyPr>
          <a:lstStyle/>
          <a:p>
            <a:r>
              <a:rPr lang="en-GB" sz="2000" b="1" u="sng" dirty="0">
                <a:latin typeface="Arial" panose="020B0604020202020204" pitchFamily="34" charset="0"/>
                <a:cs typeface="Arial" panose="020B0604020202020204" pitchFamily="34" charset="0"/>
              </a:rPr>
              <a:t>Parish Plan:</a:t>
            </a:r>
          </a:p>
          <a:p>
            <a:pPr marL="0" indent="0">
              <a:buNone/>
            </a:pPr>
            <a:r>
              <a:rPr lang="en-GB" sz="1800" b="1" dirty="0">
                <a:latin typeface="Arial" panose="020B0604020202020204" pitchFamily="34" charset="0"/>
                <a:cs typeface="Arial" panose="020B0604020202020204" pitchFamily="34" charset="0"/>
              </a:rPr>
              <a:t>Demand for local need affordable housing is less than anticipated; restrict future development size to less than 20 houses</a:t>
            </a:r>
          </a:p>
          <a:p>
            <a:r>
              <a:rPr lang="en-GB" sz="2000" b="1" u="sng" dirty="0">
                <a:latin typeface="Arial" panose="020B0604020202020204" pitchFamily="34" charset="0"/>
                <a:cs typeface="Arial" panose="020B0604020202020204" pitchFamily="34" charset="0"/>
              </a:rPr>
              <a:t>Resident’s Survey:</a:t>
            </a:r>
          </a:p>
          <a:p>
            <a:pPr marL="0" indent="0">
              <a:buNone/>
            </a:pPr>
            <a:r>
              <a:rPr lang="en-GB" sz="1800" b="1" dirty="0">
                <a:latin typeface="Arial" panose="020B0604020202020204" pitchFamily="34" charset="0"/>
                <a:cs typeface="Arial" panose="020B0604020202020204" pitchFamily="34" charset="0"/>
              </a:rPr>
              <a:t>Original requirement for 31* new houses considered about right; preference for bungalows, family homes, market housing including affordable and self build options; preference for small scale developments of mixed house sizes and styles although should match on traditional forms   </a:t>
            </a:r>
          </a:p>
          <a:p>
            <a:r>
              <a:rPr lang="en-GB" sz="2400" b="1" dirty="0">
                <a:latin typeface="Arial" panose="020B0604020202020204" pitchFamily="34" charset="0"/>
                <a:cs typeface="Arial" panose="020B0604020202020204" pitchFamily="34" charset="0"/>
              </a:rPr>
              <a:t> </a:t>
            </a:r>
            <a:r>
              <a:rPr lang="en-GB" sz="2000" b="1" u="sng" dirty="0">
                <a:latin typeface="Arial" panose="020B0604020202020204" pitchFamily="34" charset="0"/>
                <a:cs typeface="Arial" panose="020B0604020202020204" pitchFamily="34" charset="0"/>
              </a:rPr>
              <a:t>Core Strategy: </a:t>
            </a:r>
          </a:p>
          <a:p>
            <a:pPr marL="0" indent="0">
              <a:buNone/>
            </a:pPr>
            <a:r>
              <a:rPr lang="en-GB" sz="1800" b="1" dirty="0">
                <a:latin typeface="Arial" panose="020B0604020202020204" pitchFamily="34" charset="0"/>
                <a:cs typeface="Arial" panose="020B0604020202020204" pitchFamily="34" charset="0"/>
              </a:rPr>
              <a:t>To comply with policy RA2 which defines 3 settlements; new minimum requirement for 91 dwellings (2011 – 2031).  </a:t>
            </a:r>
          </a:p>
          <a:p>
            <a:r>
              <a:rPr lang="en-GB" sz="2000" b="1" u="sng" dirty="0">
                <a:latin typeface="Arial" panose="020B0604020202020204" pitchFamily="34" charset="0"/>
                <a:cs typeface="Arial" panose="020B0604020202020204" pitchFamily="34" charset="0"/>
              </a:rPr>
              <a:t>NPPF:</a:t>
            </a:r>
          </a:p>
          <a:p>
            <a:pPr marL="0" indent="0">
              <a:buNone/>
            </a:pPr>
            <a:r>
              <a:rPr lang="en-GB" sz="1800" b="1" dirty="0">
                <a:latin typeface="Arial" panose="020B0604020202020204" pitchFamily="34" charset="0"/>
                <a:cs typeface="Arial" panose="020B0604020202020204" pitchFamily="34" charset="0"/>
              </a:rPr>
              <a:t>Restriction on ‘Major Development’ within AONB; requirement for HC to have a 5- year housing land supply; circumstances in which windfall allowance may be taken into account; rural exception provisions.	</a:t>
            </a:r>
          </a:p>
          <a:p>
            <a:pPr marL="0" indent="0">
              <a:buNone/>
            </a:pPr>
            <a:r>
              <a:rPr lang="en-GB" sz="2000" b="1" dirty="0">
                <a:latin typeface="Arial" panose="020B0604020202020204" pitchFamily="34" charset="0"/>
                <a:cs typeface="Arial" panose="020B0604020202020204" pitchFamily="34" charset="0"/>
              </a:rPr>
              <a:t> </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8038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CF64D-E911-4A23-AA17-DAB32D754B95}"/>
              </a:ext>
            </a:extLst>
          </p:cNvPr>
          <p:cNvSpPr>
            <a:spLocks noGrp="1"/>
          </p:cNvSpPr>
          <p:nvPr>
            <p:ph type="title"/>
          </p:nvPr>
        </p:nvSpPr>
        <p:spPr>
          <a:xfrm>
            <a:off x="838200" y="365125"/>
            <a:ext cx="10515600" cy="1573843"/>
          </a:xfrm>
        </p:spPr>
        <p:txBody>
          <a:bodyPr>
            <a:normAutofit fontScale="90000"/>
          </a:bodyPr>
          <a:lstStyle/>
          <a:p>
            <a:pPr algn="ctr"/>
            <a:r>
              <a:rPr lang="en-GB" altLang="en-US" b="1" dirty="0">
                <a:latin typeface="Tahoma" panose="020B0604030504040204" pitchFamily="34" charset="0"/>
                <a:ea typeface="Times New Roman" panose="02020603050405020304" pitchFamily="18" charset="0"/>
                <a:cs typeface="Tahoma" panose="020B0604030504040204" pitchFamily="34" charset="0"/>
              </a:rPr>
              <a:t>Achieving the Housing Target 2011-2031</a:t>
            </a:r>
            <a:br>
              <a:rPr lang="en-GB" altLang="en-US" sz="6000" dirty="0">
                <a:latin typeface="Arial" panose="020B0604020202020204" pitchFamily="34" charset="0"/>
              </a:rPr>
            </a:br>
            <a:endParaRPr lang="en-GB" dirty="0"/>
          </a:p>
        </p:txBody>
      </p:sp>
      <p:graphicFrame>
        <p:nvGraphicFramePr>
          <p:cNvPr id="8" name="Content Placeholder 7">
            <a:extLst>
              <a:ext uri="{FF2B5EF4-FFF2-40B4-BE49-F238E27FC236}">
                <a16:creationId xmlns:a16="http://schemas.microsoft.com/office/drawing/2014/main" id="{61CC8557-E5BE-4583-88EE-211F536E6048}"/>
              </a:ext>
            </a:extLst>
          </p:cNvPr>
          <p:cNvGraphicFramePr>
            <a:graphicFrameLocks noGrp="1"/>
          </p:cNvGraphicFramePr>
          <p:nvPr>
            <p:ph idx="1"/>
            <p:extLst>
              <p:ext uri="{D42A27DB-BD31-4B8C-83A1-F6EECF244321}">
                <p14:modId xmlns:p14="http://schemas.microsoft.com/office/powerpoint/2010/main" val="189999047"/>
              </p:ext>
            </p:extLst>
          </p:nvPr>
        </p:nvGraphicFramePr>
        <p:xfrm>
          <a:off x="2392326" y="1546412"/>
          <a:ext cx="6801567" cy="4291486"/>
        </p:xfrm>
        <a:graphic>
          <a:graphicData uri="http://schemas.openxmlformats.org/drawingml/2006/table">
            <a:tbl>
              <a:tblPr firstRow="1" firstCol="1" bandRow="1">
                <a:tableStyleId>{5C22544A-7EE6-4342-B048-85BDC9FD1C3A}</a:tableStyleId>
              </a:tblPr>
              <a:tblGrid>
                <a:gridCol w="249873">
                  <a:extLst>
                    <a:ext uri="{9D8B030D-6E8A-4147-A177-3AD203B41FA5}">
                      <a16:colId xmlns:a16="http://schemas.microsoft.com/office/drawing/2014/main" val="3293488197"/>
                    </a:ext>
                  </a:extLst>
                </a:gridCol>
                <a:gridCol w="3721967">
                  <a:extLst>
                    <a:ext uri="{9D8B030D-6E8A-4147-A177-3AD203B41FA5}">
                      <a16:colId xmlns:a16="http://schemas.microsoft.com/office/drawing/2014/main" val="1600112449"/>
                    </a:ext>
                  </a:extLst>
                </a:gridCol>
                <a:gridCol w="2829727">
                  <a:extLst>
                    <a:ext uri="{9D8B030D-6E8A-4147-A177-3AD203B41FA5}">
                      <a16:colId xmlns:a16="http://schemas.microsoft.com/office/drawing/2014/main" val="3125080507"/>
                    </a:ext>
                  </a:extLst>
                </a:gridCol>
              </a:tblGrid>
              <a:tr h="350137">
                <a:tc gridSpan="2">
                  <a:txBody>
                    <a:bodyPr/>
                    <a:lstStyle/>
                    <a:p>
                      <a:pPr>
                        <a:lnSpc>
                          <a:spcPct val="115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GB"/>
                    </a:p>
                  </a:txBody>
                  <a:tcPr/>
                </a:tc>
                <a:tc>
                  <a:txBody>
                    <a:bodyPr/>
                    <a:lstStyle/>
                    <a:p>
                      <a:pPr algn="ct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Number of Dwellings</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32784143"/>
                  </a:ext>
                </a:extLst>
              </a:tr>
              <a:tr h="394743">
                <a:tc gridSpan="3">
                  <a:txBody>
                    <a:bodyPr/>
                    <a:lstStyle/>
                    <a:p>
                      <a:pP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HC Core Strategy Requirement 2011 – 2031:  91 Dwellings</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04330563"/>
                  </a:ext>
                </a:extLst>
              </a:tr>
              <a:tr h="615899">
                <a:tc>
                  <a:txBody>
                    <a:bodyPr/>
                    <a:lstStyle/>
                    <a:p>
                      <a:pPr algn="ctr">
                        <a:lnSpc>
                          <a:spcPct val="115000"/>
                        </a:lnSpc>
                        <a:spcAft>
                          <a:spcPts val="0"/>
                        </a:spcAft>
                      </a:pPr>
                      <a:r>
                        <a:rPr lang="en-GB" sz="1800">
                          <a:solidFill>
                            <a:schemeClr val="tx1"/>
                          </a:solidFill>
                          <a:effectLst/>
                        </a:rPr>
                        <a:t>1</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Number of Completions 2011-2019 (source HC)</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tc>
                <a:extLst>
                  <a:ext uri="{0D108BD9-81ED-4DB2-BD59-A6C34878D82A}">
                    <a16:rowId xmlns:a16="http://schemas.microsoft.com/office/drawing/2014/main" val="4239800640"/>
                  </a:ext>
                </a:extLst>
              </a:tr>
              <a:tr h="937508">
                <a:tc>
                  <a:txBody>
                    <a:bodyPr/>
                    <a:lstStyle/>
                    <a:p>
                      <a:pPr algn="ctr">
                        <a:lnSpc>
                          <a:spcPct val="115000"/>
                        </a:lnSpc>
                        <a:spcAft>
                          <a:spcPts val="0"/>
                        </a:spcAft>
                      </a:pPr>
                      <a:r>
                        <a:rPr lang="en-GB" sz="1800">
                          <a:solidFill>
                            <a:schemeClr val="tx1"/>
                          </a:solidFill>
                          <a:effectLst/>
                        </a:rPr>
                        <a:t>2</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Dwellings with outstanding planning permissions 2019 (source HC) </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23</a:t>
                      </a:r>
                    </a:p>
                  </a:txBody>
                  <a:tcPr marL="68580" marR="68580" marT="0" marB="0"/>
                </a:tc>
                <a:extLst>
                  <a:ext uri="{0D108BD9-81ED-4DB2-BD59-A6C34878D82A}">
                    <a16:rowId xmlns:a16="http://schemas.microsoft.com/office/drawing/2014/main" val="4149417555"/>
                  </a:ext>
                </a:extLst>
              </a:tr>
              <a:tr h="0">
                <a:tc>
                  <a:txBody>
                    <a:bodyPr/>
                    <a:lstStyle/>
                    <a:p>
                      <a:pPr algn="ctr">
                        <a:lnSpc>
                          <a:spcPct val="115000"/>
                        </a:lnSpc>
                        <a:spcAft>
                          <a:spcPts val="0"/>
                        </a:spcAft>
                      </a:pPr>
                      <a:r>
                        <a:rPr lang="en-GB" sz="1800">
                          <a:solidFill>
                            <a:schemeClr val="tx1"/>
                          </a:solidFill>
                          <a:effectLst/>
                        </a:rPr>
                        <a:t>3</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Site Allocations</a:t>
                      </a:r>
                    </a:p>
                    <a:p>
                      <a:pPr>
                        <a:lnSpc>
                          <a:spcPct val="115000"/>
                        </a:lnSpc>
                        <a:spcAft>
                          <a:spcPts val="0"/>
                        </a:spcAft>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(number)</a:t>
                      </a:r>
                    </a:p>
                  </a:txBody>
                  <a:tcPr marL="68580" marR="68580" marT="0" marB="0"/>
                </a:tc>
                <a:tc>
                  <a:txBody>
                    <a:bodyPr/>
                    <a:lstStyle/>
                    <a:p>
                      <a:pPr algn="ct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46369316"/>
                  </a:ext>
                </a:extLst>
              </a:tr>
              <a:tr h="404618">
                <a:tc>
                  <a:txBody>
                    <a:bodyPr/>
                    <a:lstStyle/>
                    <a:p>
                      <a:pPr algn="ctr">
                        <a:lnSpc>
                          <a:spcPct val="115000"/>
                        </a:lnSpc>
                        <a:spcAft>
                          <a:spcPts val="0"/>
                        </a:spcAft>
                      </a:pPr>
                      <a:r>
                        <a:rPr lang="en-GB" sz="1800">
                          <a:solidFill>
                            <a:schemeClr val="tx1"/>
                          </a:solidFill>
                          <a:effectLst/>
                        </a:rPr>
                        <a:t>4</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800">
                          <a:solidFill>
                            <a:schemeClr val="tx1"/>
                          </a:solidFill>
                          <a:effectLst/>
                          <a:latin typeface="Arial" panose="020B0604020202020204" pitchFamily="34" charset="0"/>
                          <a:cs typeface="Arial" panose="020B0604020202020204" pitchFamily="34" charset="0"/>
                        </a:rPr>
                        <a:t>Settlement Windfall Estimate</a:t>
                      </a:r>
                      <a:endParaRPr lang="en-GB"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52657575"/>
                  </a:ext>
                </a:extLst>
              </a:tr>
              <a:tr h="368543">
                <a:tc>
                  <a:txBody>
                    <a:bodyPr/>
                    <a:lstStyle/>
                    <a:p>
                      <a:pPr algn="ctr">
                        <a:lnSpc>
                          <a:spcPct val="115000"/>
                        </a:lnSpc>
                        <a:spcAft>
                          <a:spcPts val="0"/>
                        </a:spcAft>
                      </a:pPr>
                      <a:r>
                        <a:rPr lang="en-GB" sz="1800">
                          <a:solidFill>
                            <a:schemeClr val="tx1"/>
                          </a:solidFill>
                          <a:effectLst/>
                        </a:rPr>
                        <a:t>5</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800">
                          <a:solidFill>
                            <a:schemeClr val="tx1"/>
                          </a:solidFill>
                          <a:effectLst/>
                          <a:latin typeface="Arial" panose="020B0604020202020204" pitchFamily="34" charset="0"/>
                          <a:cs typeface="Arial" panose="020B0604020202020204" pitchFamily="34" charset="0"/>
                        </a:rPr>
                        <a:t>Rural Windfall Estimate</a:t>
                      </a:r>
                      <a:endParaRPr lang="en-GB"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09162765"/>
                  </a:ext>
                </a:extLst>
              </a:tr>
              <a:tr h="615899">
                <a:tc>
                  <a:txBody>
                    <a:bodyPr/>
                    <a:lstStyle/>
                    <a:p>
                      <a:pPr algn="ctr">
                        <a:lnSpc>
                          <a:spcPct val="115000"/>
                        </a:lnSpc>
                        <a:spcAft>
                          <a:spcPts val="0"/>
                        </a:spcAft>
                      </a:pPr>
                      <a:r>
                        <a:rPr lang="en-GB" sz="1800">
                          <a:solidFill>
                            <a:schemeClr val="tx1"/>
                          </a:solidFill>
                          <a:effectLst/>
                        </a:rPr>
                        <a:t>6</a:t>
                      </a:r>
                      <a:endParaRPr lang="en-GB"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800" b="1" dirty="0">
                          <a:solidFill>
                            <a:schemeClr val="tx1"/>
                          </a:solidFill>
                          <a:effectLst/>
                          <a:latin typeface="Arial" panose="020B0604020202020204" pitchFamily="34" charset="0"/>
                          <a:cs typeface="Arial" panose="020B0604020202020204" pitchFamily="34" charset="0"/>
                        </a:rPr>
                        <a:t>Potential Total during Plan Period</a:t>
                      </a:r>
                      <a:endParaRPr lang="en-GB" sz="18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en-GB" sz="1800" dirty="0">
                          <a:solidFill>
                            <a:schemeClr val="tx1"/>
                          </a:solidFill>
                          <a:effectLst/>
                          <a:latin typeface="Arial" panose="020B0604020202020204" pitchFamily="34" charset="0"/>
                          <a:cs typeface="Arial" panose="020B0604020202020204" pitchFamily="34" charset="0"/>
                        </a:rPr>
                        <a:t>(Shortfall 59) </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20697834"/>
                  </a:ext>
                </a:extLst>
              </a:tr>
            </a:tbl>
          </a:graphicData>
        </a:graphic>
      </p:graphicFrame>
    </p:spTree>
    <p:extLst>
      <p:ext uri="{BB962C8B-B14F-4D97-AF65-F5344CB8AC3E}">
        <p14:creationId xmlns:p14="http://schemas.microsoft.com/office/powerpoint/2010/main" val="2216777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a:xfrm>
            <a:off x="838200" y="215153"/>
            <a:ext cx="10515600" cy="900953"/>
          </a:xfrm>
        </p:spPr>
        <p:txBody>
          <a:bodyPr>
            <a:normAutofit/>
          </a:bodyPr>
          <a:lstStyle/>
          <a:p>
            <a:pPr algn="ctr"/>
            <a:r>
              <a:rPr lang="en-GB" sz="3600" b="1" dirty="0">
                <a:latin typeface="Arial" panose="020B0604020202020204" pitchFamily="34" charset="0"/>
                <a:cs typeface="Arial" panose="020B0604020202020204" pitchFamily="34" charset="0"/>
              </a:rPr>
              <a:t>Community Facilities and Services</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739588" y="995082"/>
            <a:ext cx="10614212" cy="5647765"/>
          </a:xfrm>
        </p:spPr>
        <p:txBody>
          <a:bodyPr>
            <a:normAutofit/>
          </a:bodyPr>
          <a:lstStyle/>
          <a:p>
            <a:r>
              <a:rPr lang="en-GB" sz="2000" b="1" u="sng" dirty="0">
                <a:latin typeface="Arial" panose="020B0604020202020204" pitchFamily="34" charset="0"/>
                <a:cs typeface="Arial" panose="020B0604020202020204" pitchFamily="34" charset="0"/>
              </a:rPr>
              <a:t>Parish Plan:</a:t>
            </a:r>
          </a:p>
          <a:p>
            <a:pPr marL="0" indent="0">
              <a:buNone/>
            </a:pPr>
            <a:r>
              <a:rPr lang="en-GB" sz="1800" b="1" dirty="0">
                <a:latin typeface="Arial" panose="020B0604020202020204" pitchFamily="34" charset="0"/>
                <a:cs typeface="Arial" panose="020B0604020202020204" pitchFamily="34" charset="0"/>
              </a:rPr>
              <a:t>Strong demand for a playground/recreation areas; access to shops difficult. </a:t>
            </a:r>
          </a:p>
          <a:p>
            <a:r>
              <a:rPr lang="en-GB" sz="2000" b="1" u="sng" dirty="0">
                <a:latin typeface="Arial" panose="020B0604020202020204" pitchFamily="34" charset="0"/>
                <a:cs typeface="Arial" panose="020B0604020202020204" pitchFamily="34" charset="0"/>
              </a:rPr>
              <a:t>Core Strategy: </a:t>
            </a:r>
          </a:p>
          <a:p>
            <a:pPr marL="0" indent="0">
              <a:buNone/>
            </a:pPr>
            <a:r>
              <a:rPr lang="en-GB" sz="1800" b="1" dirty="0">
                <a:latin typeface="Arial" panose="020B0604020202020204" pitchFamily="34" charset="0"/>
                <a:cs typeface="Arial" panose="020B0604020202020204" pitchFamily="34" charset="0"/>
              </a:rPr>
              <a:t>The evidence base does not give a specific indication of open space (including playing fields) shortfalls and surpluses in Walford parish; Policy SC1 protects and enables enhancements to community infrastructure, including new provision; similarly open space, sports and recreation provision is protected, new facilities enabled and sets out what developments should provide such facilities. </a:t>
            </a:r>
          </a:p>
          <a:p>
            <a:r>
              <a:rPr lang="en-GB" sz="2000" b="1" u="sng" dirty="0">
                <a:latin typeface="Arial" panose="020B0604020202020204" pitchFamily="34" charset="0"/>
                <a:cs typeface="Arial" panose="020B0604020202020204" pitchFamily="34" charset="0"/>
              </a:rPr>
              <a:t>NPPF:</a:t>
            </a:r>
          </a:p>
          <a:p>
            <a:pPr marL="0" indent="0">
              <a:buNone/>
            </a:pPr>
            <a:r>
              <a:rPr lang="en-GB" sz="1800" b="1" dirty="0">
                <a:latin typeface="Arial" panose="020B0604020202020204" pitchFamily="34" charset="0"/>
                <a:cs typeface="Arial" panose="020B0604020202020204" pitchFamily="34" charset="0"/>
              </a:rPr>
              <a:t>Section 8 sets out provisions for healthy and safe communities promoting social interaction, safe environments, healthy lifestyle; plans should plan positively for the provision and use of shared spaces, community facilities (including local shops and public houses) and other local services to enhance the sustainability of communities and residential environments. </a:t>
            </a:r>
          </a:p>
          <a:p>
            <a:pPr marL="0" indent="0">
              <a:buNone/>
            </a:pPr>
            <a:r>
              <a:rPr lang="en-GB" sz="1800" b="1" dirty="0">
                <a:latin typeface="Arial" panose="020B0604020202020204" pitchFamily="34" charset="0"/>
                <a:cs typeface="Arial" panose="020B0604020202020204" pitchFamily="34" charset="0"/>
              </a:rPr>
              <a:t>  	</a:t>
            </a:r>
          </a:p>
          <a:p>
            <a:pPr marL="0" indent="0">
              <a:buNone/>
            </a:pPr>
            <a:r>
              <a:rPr lang="en-GB" sz="2000" b="1" dirty="0">
                <a:latin typeface="Arial" panose="020B0604020202020204" pitchFamily="34" charset="0"/>
                <a:cs typeface="Arial" panose="020B0604020202020204" pitchFamily="34" charset="0"/>
              </a:rPr>
              <a:t> </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611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a:xfrm>
            <a:off x="838200" y="215153"/>
            <a:ext cx="10515600" cy="900953"/>
          </a:xfrm>
        </p:spPr>
        <p:txBody>
          <a:bodyPr>
            <a:normAutofit/>
          </a:bodyPr>
          <a:lstStyle/>
          <a:p>
            <a:pPr algn="ctr"/>
            <a:r>
              <a:rPr lang="en-GB" sz="3600" b="1" dirty="0">
                <a:latin typeface="Arial" panose="020B0604020202020204" pitchFamily="34" charset="0"/>
                <a:cs typeface="Arial" panose="020B0604020202020204" pitchFamily="34" charset="0"/>
              </a:rPr>
              <a:t>Local Economy and Businesses</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739588" y="995082"/>
            <a:ext cx="10614212" cy="5647765"/>
          </a:xfrm>
        </p:spPr>
        <p:txBody>
          <a:bodyPr>
            <a:normAutofit/>
          </a:bodyPr>
          <a:lstStyle/>
          <a:p>
            <a:r>
              <a:rPr lang="en-GB" sz="2000" b="1" u="sng" dirty="0">
                <a:latin typeface="Arial" panose="020B0604020202020204" pitchFamily="34" charset="0"/>
                <a:cs typeface="Arial" panose="020B0604020202020204" pitchFamily="34" charset="0"/>
              </a:rPr>
              <a:t>Parish Plan:</a:t>
            </a:r>
          </a:p>
          <a:p>
            <a:pPr marL="0" indent="0">
              <a:buNone/>
            </a:pPr>
            <a:r>
              <a:rPr lang="en-GB" sz="1800" b="1" dirty="0">
                <a:latin typeface="Arial" panose="020B0604020202020204" pitchFamily="34" charset="0"/>
                <a:cs typeface="Arial" panose="020B0604020202020204" pitchFamily="34" charset="0"/>
              </a:rPr>
              <a:t>There is concern over the impact of developments involving intensive food production; there should be a balance between farming, tourism and community aspirations. </a:t>
            </a:r>
          </a:p>
          <a:p>
            <a:r>
              <a:rPr lang="en-GB" sz="2000" b="1" u="sng" dirty="0">
                <a:latin typeface="Arial" panose="020B0604020202020204" pitchFamily="34" charset="0"/>
                <a:cs typeface="Arial" panose="020B0604020202020204" pitchFamily="34" charset="0"/>
              </a:rPr>
              <a:t>Resident’s Survey:</a:t>
            </a:r>
          </a:p>
          <a:p>
            <a:pPr marL="0" indent="0">
              <a:buNone/>
            </a:pPr>
            <a:r>
              <a:rPr lang="en-GB" sz="1800" b="1" dirty="0">
                <a:latin typeface="Arial" panose="020B0604020202020204" pitchFamily="34" charset="0"/>
                <a:cs typeface="Arial" panose="020B0604020202020204" pitchFamily="34" charset="0"/>
              </a:rPr>
              <a:t>The forms of business development that might be supported include the provision of local services such as shops, tourism and agriculture; these should be within the context of protecting the AONB; broadband and mobile phone services need to be enhanced to assist business; the electricity supply is not considered reliable. </a:t>
            </a:r>
          </a:p>
          <a:p>
            <a:r>
              <a:rPr lang="en-GB" sz="2400" b="1" dirty="0">
                <a:latin typeface="Arial" panose="020B0604020202020204" pitchFamily="34" charset="0"/>
                <a:cs typeface="Arial" panose="020B0604020202020204" pitchFamily="34" charset="0"/>
              </a:rPr>
              <a:t> </a:t>
            </a:r>
            <a:r>
              <a:rPr lang="en-GB" sz="2000" b="1" u="sng" dirty="0">
                <a:latin typeface="Arial" panose="020B0604020202020204" pitchFamily="34" charset="0"/>
                <a:cs typeface="Arial" panose="020B0604020202020204" pitchFamily="34" charset="0"/>
              </a:rPr>
              <a:t>Core Strategy: </a:t>
            </a:r>
          </a:p>
          <a:p>
            <a:pPr marL="0" indent="0">
              <a:buNone/>
            </a:pPr>
            <a:r>
              <a:rPr lang="en-GB" sz="1800" b="1" dirty="0">
                <a:latin typeface="Arial" panose="020B0604020202020204" pitchFamily="34" charset="0"/>
                <a:cs typeface="Arial" panose="020B0604020202020204" pitchFamily="34" charset="0"/>
              </a:rPr>
              <a:t>No specific employment proposals within the plan; support for rural businesses and diversification of local economy dependent upon scale in relation to location and environmental and highway impact.  </a:t>
            </a:r>
          </a:p>
          <a:p>
            <a:pPr marL="0" indent="0">
              <a:buNone/>
            </a:pPr>
            <a:r>
              <a:rPr lang="en-GB" sz="1800" b="1" dirty="0">
                <a:latin typeface="Arial" panose="020B0604020202020204" pitchFamily="34" charset="0"/>
                <a:cs typeface="Arial" panose="020B0604020202020204" pitchFamily="34" charset="0"/>
              </a:rPr>
              <a:t>	</a:t>
            </a:r>
          </a:p>
          <a:p>
            <a:pPr marL="0" indent="0">
              <a:buNone/>
            </a:pPr>
            <a:r>
              <a:rPr lang="en-GB" sz="2000" b="1" dirty="0">
                <a:latin typeface="Arial" panose="020B0604020202020204" pitchFamily="34" charset="0"/>
                <a:cs typeface="Arial" panose="020B0604020202020204" pitchFamily="34" charset="0"/>
              </a:rPr>
              <a:t> </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5711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BA51-4231-4526-8FDA-B910EE89AB7C}"/>
              </a:ext>
            </a:extLst>
          </p:cNvPr>
          <p:cNvSpPr>
            <a:spLocks noGrp="1"/>
          </p:cNvSpPr>
          <p:nvPr>
            <p:ph type="title"/>
          </p:nvPr>
        </p:nvSpPr>
        <p:spPr>
          <a:xfrm>
            <a:off x="838200" y="215153"/>
            <a:ext cx="10515600" cy="900953"/>
          </a:xfrm>
        </p:spPr>
        <p:txBody>
          <a:bodyPr>
            <a:normAutofit/>
          </a:bodyPr>
          <a:lstStyle/>
          <a:p>
            <a:pPr algn="ctr"/>
            <a:r>
              <a:rPr lang="en-GB" sz="3600" b="1" dirty="0">
                <a:latin typeface="Arial" panose="020B0604020202020204" pitchFamily="34" charset="0"/>
                <a:cs typeface="Arial" panose="020B0604020202020204" pitchFamily="34" charset="0"/>
              </a:rPr>
              <a:t>Other Infrastructure</a:t>
            </a:r>
          </a:p>
        </p:txBody>
      </p:sp>
      <p:sp>
        <p:nvSpPr>
          <p:cNvPr id="3" name="Content Placeholder 2">
            <a:extLst>
              <a:ext uri="{FF2B5EF4-FFF2-40B4-BE49-F238E27FC236}">
                <a16:creationId xmlns:a16="http://schemas.microsoft.com/office/drawing/2014/main" id="{457A6C90-3C33-46B6-B07D-19445BB9145E}"/>
              </a:ext>
            </a:extLst>
          </p:cNvPr>
          <p:cNvSpPr>
            <a:spLocks noGrp="1"/>
          </p:cNvSpPr>
          <p:nvPr>
            <p:ph idx="1"/>
          </p:nvPr>
        </p:nvSpPr>
        <p:spPr>
          <a:xfrm>
            <a:off x="739588" y="995082"/>
            <a:ext cx="10614212" cy="5647765"/>
          </a:xfrm>
        </p:spPr>
        <p:txBody>
          <a:bodyPr>
            <a:normAutofit/>
          </a:bodyPr>
          <a:lstStyle/>
          <a:p>
            <a:r>
              <a:rPr lang="en-GB" sz="2000" b="1" u="sng" dirty="0">
                <a:latin typeface="Arial" panose="020B0604020202020204" pitchFamily="34" charset="0"/>
                <a:cs typeface="Arial" panose="020B0604020202020204" pitchFamily="34" charset="0"/>
              </a:rPr>
              <a:t>Parish Plan:</a:t>
            </a:r>
          </a:p>
          <a:p>
            <a:pPr marL="0" indent="0">
              <a:buNone/>
            </a:pPr>
            <a:r>
              <a:rPr lang="en-GB" sz="1800" b="1" dirty="0">
                <a:latin typeface="Arial" panose="020B0604020202020204" pitchFamily="34" charset="0"/>
                <a:cs typeface="Arial" panose="020B0604020202020204" pitchFamily="34" charset="0"/>
              </a:rPr>
              <a:t>Encourage undergrounding of services such as electricity cables. </a:t>
            </a:r>
          </a:p>
          <a:p>
            <a:r>
              <a:rPr lang="en-GB" sz="2000" b="1" u="sng" dirty="0">
                <a:latin typeface="Arial" panose="020B0604020202020204" pitchFamily="34" charset="0"/>
                <a:cs typeface="Arial" panose="020B0604020202020204" pitchFamily="34" charset="0"/>
              </a:rPr>
              <a:t>Resident’s Survey:</a:t>
            </a:r>
          </a:p>
          <a:p>
            <a:pPr marL="0" indent="0">
              <a:buNone/>
            </a:pPr>
            <a:r>
              <a:rPr lang="en-GB" sz="1800" b="1" dirty="0">
                <a:latin typeface="Arial" panose="020B0604020202020204" pitchFamily="34" charset="0"/>
                <a:cs typeface="Arial" panose="020B0604020202020204" pitchFamily="34" charset="0"/>
              </a:rPr>
              <a:t>Broadband, mobile phone and electricity problems as above; views on support for and opposition to various forms of renewable energy including effect upon the AONB. </a:t>
            </a:r>
          </a:p>
          <a:p>
            <a:r>
              <a:rPr lang="en-GB" sz="2400" b="1" dirty="0">
                <a:latin typeface="Arial" panose="020B0604020202020204" pitchFamily="34" charset="0"/>
                <a:cs typeface="Arial" panose="020B0604020202020204" pitchFamily="34" charset="0"/>
              </a:rPr>
              <a:t> </a:t>
            </a:r>
            <a:r>
              <a:rPr lang="en-GB" sz="2000" b="1" u="sng" dirty="0">
                <a:latin typeface="Arial" panose="020B0604020202020204" pitchFamily="34" charset="0"/>
                <a:cs typeface="Arial" panose="020B0604020202020204" pitchFamily="34" charset="0"/>
              </a:rPr>
              <a:t>Core Strategy: </a:t>
            </a:r>
          </a:p>
          <a:p>
            <a:pPr marL="0" indent="0">
              <a:buNone/>
            </a:pPr>
            <a:r>
              <a:rPr lang="en-GB" sz="1800" b="1" dirty="0">
                <a:latin typeface="Arial" panose="020B0604020202020204" pitchFamily="34" charset="0"/>
                <a:cs typeface="Arial" panose="020B0604020202020204" pitchFamily="34" charset="0"/>
              </a:rPr>
              <a:t>Waste water treatment is an issue especially where this might affect the integrity of the River Wye Special Area of Conservation (SAC); Policy SD4 particularly relevant; Walford (</a:t>
            </a:r>
            <a:r>
              <a:rPr lang="en-GB" sz="1800" b="1" dirty="0" err="1">
                <a:latin typeface="Arial" panose="020B0604020202020204" pitchFamily="34" charset="0"/>
                <a:cs typeface="Arial" panose="020B0604020202020204" pitchFamily="34" charset="0"/>
              </a:rPr>
              <a:t>Coughton</a:t>
            </a:r>
            <a:r>
              <a:rPr lang="en-GB" sz="1800" b="1" dirty="0">
                <a:latin typeface="Arial" panose="020B0604020202020204" pitchFamily="34" charset="0"/>
                <a:cs typeface="Arial" panose="020B0604020202020204" pitchFamily="34" charset="0"/>
              </a:rPr>
              <a:t>) served by public sewer that follows to Lower Cleeve WwTWs – Amber within the Water Cycle Addendum (works to be completed to provide for growth by 2020); other settlements do not have mains drainage; the Parish falls within a Nitrate Protection Zone; areas of the Parish fall within Flood Risk Zones 2 and 3 – no flood prevention measures identified.   </a:t>
            </a:r>
          </a:p>
          <a:p>
            <a:pPr marL="0" indent="0">
              <a:buNone/>
            </a:pPr>
            <a:r>
              <a:rPr lang="en-GB" sz="1800" b="1" dirty="0">
                <a:latin typeface="Arial" panose="020B0604020202020204" pitchFamily="34" charset="0"/>
                <a:cs typeface="Arial" panose="020B0604020202020204" pitchFamily="34" charset="0"/>
              </a:rPr>
              <a:t>	</a:t>
            </a:r>
          </a:p>
          <a:p>
            <a:pPr marL="0" indent="0">
              <a:buNone/>
            </a:pPr>
            <a:r>
              <a:rPr lang="en-GB" sz="2000" b="1" dirty="0">
                <a:latin typeface="Arial" panose="020B0604020202020204" pitchFamily="34" charset="0"/>
                <a:cs typeface="Arial" panose="020B0604020202020204" pitchFamily="34" charset="0"/>
              </a:rPr>
              <a:t> </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3155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771</TotalTime>
  <Words>1386</Words>
  <Application>Microsoft Office PowerPoint</Application>
  <PresentationFormat>Widescreen</PresentationFormat>
  <Paragraphs>123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Tahoma</vt:lpstr>
      <vt:lpstr>Office Theme</vt:lpstr>
      <vt:lpstr>Walford Neighbourhood Development Plan  Identifying Issues  Developing the Vision and Objectives</vt:lpstr>
      <vt:lpstr>Initial sources of information</vt:lpstr>
      <vt:lpstr>Highways and Transport</vt:lpstr>
      <vt:lpstr>Environment</vt:lpstr>
      <vt:lpstr>Housing</vt:lpstr>
      <vt:lpstr>Achieving the Housing Target 2011-2031 </vt:lpstr>
      <vt:lpstr>Community Facilities and Services</vt:lpstr>
      <vt:lpstr>Local Economy and Businesses</vt:lpstr>
      <vt:lpstr>Other Infrastructure</vt:lpstr>
      <vt:lpstr>Vision, Objectives and Policies Flowchart </vt:lpstr>
      <vt:lpstr>Examples of Visions</vt:lpstr>
      <vt:lpstr>Examples of Objectives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Ledbury Neighbourhood Development Plan - Revisions</dc:title>
  <dc:creator>User</dc:creator>
  <cp:lastModifiedBy>Bob Puzey</cp:lastModifiedBy>
  <cp:revision>88</cp:revision>
  <dcterms:created xsi:type="dcterms:W3CDTF">2019-09-16T10:13:59Z</dcterms:created>
  <dcterms:modified xsi:type="dcterms:W3CDTF">2020-02-01T11:18:28Z</dcterms:modified>
</cp:coreProperties>
</file>